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Default Extension="jpeg" ContentType="image/jpeg"/>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Override PartName="/ppt/slideLayouts/slideLayout12.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Default Extension="gif" ContentType="image/gif"/>
  <Override PartName="/ppt/notesSlides/notesSlide8.xml" ContentType="application/vnd.openxmlformats-officedocument.presentationml.notesSlide+xml"/>
  <Override PartName="/ppt/notesSlides/notesSlide11.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1" r:id="rId1"/>
  </p:sldMasterIdLst>
  <p:notesMasterIdLst>
    <p:notesMasterId r:id="rId43"/>
  </p:notesMasterIdLst>
  <p:sldIdLst>
    <p:sldId id="322" r:id="rId2"/>
    <p:sldId id="256" r:id="rId3"/>
    <p:sldId id="257" r:id="rId4"/>
    <p:sldId id="258" r:id="rId5"/>
    <p:sldId id="270" r:id="rId6"/>
    <p:sldId id="260" r:id="rId7"/>
    <p:sldId id="263" r:id="rId8"/>
    <p:sldId id="264" r:id="rId9"/>
    <p:sldId id="265" r:id="rId10"/>
    <p:sldId id="271" r:id="rId11"/>
    <p:sldId id="272" r:id="rId12"/>
    <p:sldId id="273" r:id="rId13"/>
    <p:sldId id="274" r:id="rId14"/>
    <p:sldId id="275" r:id="rId15"/>
    <p:sldId id="276" r:id="rId16"/>
    <p:sldId id="277" r:id="rId17"/>
    <p:sldId id="278" r:id="rId18"/>
    <p:sldId id="279" r:id="rId19"/>
    <p:sldId id="280" r:id="rId20"/>
    <p:sldId id="281" r:id="rId21"/>
    <p:sldId id="282" r:id="rId22"/>
    <p:sldId id="283" r:id="rId23"/>
    <p:sldId id="297" r:id="rId24"/>
    <p:sldId id="301" r:id="rId25"/>
    <p:sldId id="306" r:id="rId26"/>
    <p:sldId id="307" r:id="rId27"/>
    <p:sldId id="308" r:id="rId28"/>
    <p:sldId id="309" r:id="rId29"/>
    <p:sldId id="310" r:id="rId30"/>
    <p:sldId id="311" r:id="rId31"/>
    <p:sldId id="312" r:id="rId32"/>
    <p:sldId id="313" r:id="rId33"/>
    <p:sldId id="314" r:id="rId34"/>
    <p:sldId id="315" r:id="rId35"/>
    <p:sldId id="316" r:id="rId36"/>
    <p:sldId id="317" r:id="rId37"/>
    <p:sldId id="318" r:id="rId38"/>
    <p:sldId id="319" r:id="rId39"/>
    <p:sldId id="320" r:id="rId40"/>
    <p:sldId id="324" r:id="rId41"/>
    <p:sldId id="323" r:id="rId42"/>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p:scale>
          <a:sx n="57" d="100"/>
          <a:sy n="57" d="100"/>
        </p:scale>
        <p:origin x="-1662" y="-114"/>
      </p:cViewPr>
      <p:guideLst>
        <p:guide orient="horz" pos="2160"/>
        <p:guide pos="2880"/>
      </p:guideLst>
    </p:cSldViewPr>
  </p:slideViewPr>
  <p:notesTextViewPr>
    <p:cViewPr>
      <p:scale>
        <a:sx n="1" d="1"/>
        <a:sy n="1" d="1"/>
      </p:scale>
      <p:origin x="0" y="0"/>
    </p:cViewPr>
  </p:notesTextViewPr>
  <p:sorterViewPr>
    <p:cViewPr>
      <p:scale>
        <a:sx n="66" d="100"/>
        <a:sy n="66" d="100"/>
      </p:scale>
      <p:origin x="0" y="1872"/>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443BC64-0F62-42BD-AD7A-D386187919B3}" type="datetimeFigureOut">
              <a:rPr lang="en-US" smtClean="0"/>
              <a:pPr/>
              <a:t>12/20/2019</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13D158D-2DAC-4740-9501-9091664155A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7"/>
          <p:cNvSpPr>
            <a:spLocks noGrp="1" noChangeArrowheads="1"/>
          </p:cNvSpPr>
          <p:nvPr>
            <p:ph type="sldNum" sz="quarter" idx="4294967295"/>
          </p:nvPr>
        </p:nvSpPr>
        <p:spPr bwMode="auto">
          <a:xfrm>
            <a:off x="3801717" y="8544393"/>
            <a:ext cx="2907196" cy="449705"/>
          </a:xfrm>
          <a:prstGeom prst="rect">
            <a:avLst/>
          </a:prstGeom>
          <a:noFill/>
          <a:ln>
            <a:miter lim="800000"/>
            <a:headEnd/>
            <a:tailEnd/>
          </a:ln>
        </p:spPr>
        <p:txBody>
          <a:bodyPr/>
          <a:lstStyle/>
          <a:p>
            <a:fld id="{3AC82D0E-B9CD-478C-9CA8-F2BAB65EE759}" type="slidenum">
              <a:rPr lang="en-US" altLang="en-US"/>
              <a:pPr/>
              <a:t>23</a:t>
            </a:fld>
            <a:endParaRPr lang="en-US" altLang="en-US" dirty="0"/>
          </a:p>
        </p:txBody>
      </p:sp>
      <p:sp>
        <p:nvSpPr>
          <p:cNvPr id="40963" name="Rectangle 2"/>
          <p:cNvSpPr>
            <a:spLocks noGrp="1" noRot="1" noChangeAspect="1" noChangeArrowheads="1" noTextEdit="1"/>
          </p:cNvSpPr>
          <p:nvPr>
            <p:ph type="sldImg"/>
          </p:nvPr>
        </p:nvSpPr>
        <p:spPr>
          <a:ln/>
        </p:spPr>
      </p:sp>
      <p:sp>
        <p:nvSpPr>
          <p:cNvPr id="40964" name="Rectangle 3"/>
          <p:cNvSpPr txBox="1">
            <a:spLocks noGrp="1" noChangeArrowheads="1"/>
          </p:cNvSpPr>
          <p:nvPr>
            <p:ph type="body" idx="1"/>
          </p:nvPr>
        </p:nvSpPr>
        <p:spPr>
          <a:noFill/>
        </p:spPr>
        <p:txBody>
          <a:bodyPr/>
          <a:lstStyle/>
          <a:p>
            <a:pPr eaLnBrk="1" hangingPunct="1"/>
            <a:r>
              <a:rPr lang="en-US" altLang="en-US" smtClean="0"/>
              <a:t>Gravity- pull or attraction between objects; varies with mass of object</a:t>
            </a:r>
          </a:p>
          <a:p>
            <a:pPr eaLnBrk="1" hangingPunct="1"/>
            <a:r>
              <a:rPr lang="en-US" altLang="en-US" smtClean="0"/>
              <a:t>Centrifugal force- because the earth and moon are rotating simultaneously around a common center of mass, the water of the oceans shifts from the center of rotation, creating a 2</a:t>
            </a:r>
            <a:r>
              <a:rPr lang="en-US" altLang="en-US" baseline="30000" smtClean="0"/>
              <a:t>nd</a:t>
            </a:r>
            <a:r>
              <a:rPr lang="en-US" altLang="en-US" smtClean="0"/>
              <a:t> tidal bulge on the side of the earth that faces away from the moon</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6562" name="Rectangle 1"/>
          <p:cNvSpPr>
            <a:spLocks noGrp="1" noRot="1" noChangeAspect="1" noChangeArrowheads="1" noTextEdit="1"/>
          </p:cNvSpPr>
          <p:nvPr>
            <p:ph type="sldImg"/>
          </p:nvPr>
        </p:nvSpPr>
        <p:spPr>
          <a:xfrm>
            <a:off x="0" y="303213"/>
            <a:ext cx="1588" cy="1587"/>
          </a:xfrm>
          <a:ln/>
        </p:spPr>
      </p:sp>
      <p:sp>
        <p:nvSpPr>
          <p:cNvPr id="66563"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9634" name="Rectangle 1"/>
          <p:cNvSpPr>
            <a:spLocks noGrp="1" noRot="1" noChangeAspect="1" noChangeArrowheads="1" noTextEdit="1"/>
          </p:cNvSpPr>
          <p:nvPr>
            <p:ph type="sldImg"/>
          </p:nvPr>
        </p:nvSpPr>
        <p:spPr>
          <a:xfrm>
            <a:off x="0" y="303213"/>
            <a:ext cx="1588" cy="1587"/>
          </a:xfrm>
          <a:ln/>
        </p:spPr>
      </p:sp>
      <p:sp>
        <p:nvSpPr>
          <p:cNvPr id="69635"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Rectangle 2"/>
          <p:cNvSpPr>
            <a:spLocks noGrp="1" noRot="1" noChangeAspect="1" noChangeArrowheads="1" noTextEdit="1"/>
          </p:cNvSpPr>
          <p:nvPr>
            <p:ph type="sldImg"/>
          </p:nvPr>
        </p:nvSpPr>
        <p:spPr>
          <a:xfrm>
            <a:off x="1143000" y="685800"/>
            <a:ext cx="4572000" cy="3429000"/>
          </a:xfrm>
          <a:noFill/>
          <a:ln/>
        </p:spPr>
      </p:sp>
      <p:sp>
        <p:nvSpPr>
          <p:cNvPr id="71683" name="Rectangle 3"/>
          <p:cNvSpPr txBox="1">
            <a:spLocks noGrp="1" noChangeArrowheads="1"/>
          </p:cNvSpPr>
          <p:nvPr>
            <p:ph type="body" idx="1"/>
          </p:nvPr>
        </p:nvSpPr>
        <p:spPr>
          <a:noFill/>
        </p:spPr>
        <p:txBody>
          <a:bodyPr/>
          <a:lstStyle/>
          <a:p>
            <a:endParaRPr lang="en-US"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3730" name="Rectangle 1"/>
          <p:cNvSpPr>
            <a:spLocks noGrp="1" noRot="1" noChangeAspect="1" noChangeArrowheads="1" noTextEdit="1"/>
          </p:cNvSpPr>
          <p:nvPr>
            <p:ph type="sldImg"/>
          </p:nvPr>
        </p:nvSpPr>
        <p:spPr>
          <a:xfrm>
            <a:off x="0" y="303213"/>
            <a:ext cx="1588" cy="1587"/>
          </a:xfrm>
          <a:ln/>
        </p:spPr>
      </p:sp>
      <p:sp>
        <p:nvSpPr>
          <p:cNvPr id="73731"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77826" name="Rectangle 1"/>
          <p:cNvSpPr>
            <a:spLocks noGrp="1" noRot="1" noChangeAspect="1" noChangeArrowheads="1" noTextEdit="1"/>
          </p:cNvSpPr>
          <p:nvPr>
            <p:ph type="sldImg"/>
          </p:nvPr>
        </p:nvSpPr>
        <p:spPr>
          <a:xfrm>
            <a:off x="0" y="303213"/>
            <a:ext cx="1588" cy="1587"/>
          </a:xfrm>
          <a:ln/>
        </p:spPr>
      </p:sp>
      <p:sp>
        <p:nvSpPr>
          <p:cNvPr id="77827"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46082" name="Rectangle 1"/>
          <p:cNvSpPr>
            <a:spLocks noGrp="1" noRot="1" noChangeAspect="1" noChangeArrowheads="1" noTextEdit="1"/>
          </p:cNvSpPr>
          <p:nvPr>
            <p:ph type="sldImg"/>
          </p:nvPr>
        </p:nvSpPr>
        <p:spPr>
          <a:xfrm>
            <a:off x="0" y="303213"/>
            <a:ext cx="1588" cy="1587"/>
          </a:xfrm>
          <a:ln/>
        </p:spPr>
      </p:sp>
      <p:sp>
        <p:nvSpPr>
          <p:cNvPr id="46083"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2226" name="Rectangle 1"/>
          <p:cNvSpPr>
            <a:spLocks noGrp="1" noRot="1" noChangeAspect="1" noChangeArrowheads="1" noTextEdit="1"/>
          </p:cNvSpPr>
          <p:nvPr>
            <p:ph type="sldImg"/>
          </p:nvPr>
        </p:nvSpPr>
        <p:spPr>
          <a:xfrm>
            <a:off x="0" y="303213"/>
            <a:ext cx="1588" cy="1587"/>
          </a:xfrm>
          <a:ln/>
        </p:spPr>
      </p:sp>
      <p:sp>
        <p:nvSpPr>
          <p:cNvPr id="52227"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7"/>
          <p:cNvSpPr>
            <a:spLocks noGrp="1" noChangeArrowheads="1"/>
          </p:cNvSpPr>
          <p:nvPr>
            <p:ph type="sldNum" sz="quarter" idx="4294967295"/>
          </p:nvPr>
        </p:nvSpPr>
        <p:spPr bwMode="auto">
          <a:xfrm>
            <a:off x="3801717" y="8544393"/>
            <a:ext cx="2907196" cy="449705"/>
          </a:xfrm>
          <a:prstGeom prst="rect">
            <a:avLst/>
          </a:prstGeom>
          <a:noFill/>
          <a:ln>
            <a:miter lim="800000"/>
            <a:headEnd/>
            <a:tailEnd/>
          </a:ln>
        </p:spPr>
        <p:txBody>
          <a:bodyPr/>
          <a:lstStyle/>
          <a:p>
            <a:fld id="{E7DB539E-C34A-4AF2-A95B-D670889026E4}" type="slidenum">
              <a:rPr lang="en-US" altLang="en-US"/>
              <a:pPr/>
              <a:t>26</a:t>
            </a:fld>
            <a:endParaRPr lang="en-US" altLang="en-US" dirty="0"/>
          </a:p>
        </p:txBody>
      </p:sp>
      <p:sp>
        <p:nvSpPr>
          <p:cNvPr id="54275" name="Rectangle 2"/>
          <p:cNvSpPr>
            <a:spLocks noGrp="1" noRot="1" noChangeAspect="1" noChangeArrowheads="1" noTextEdit="1"/>
          </p:cNvSpPr>
          <p:nvPr>
            <p:ph type="sldImg"/>
          </p:nvPr>
        </p:nvSpPr>
        <p:spPr>
          <a:ln/>
        </p:spPr>
      </p:sp>
      <p:sp>
        <p:nvSpPr>
          <p:cNvPr id="54276" name="Rectangle 3"/>
          <p:cNvSpPr txBox="1">
            <a:spLocks noGrp="1" noChangeArrowheads="1"/>
          </p:cNvSpPr>
          <p:nvPr>
            <p:ph type="body" idx="1"/>
          </p:nvPr>
        </p:nvSpPr>
        <p:spPr>
          <a:noFill/>
        </p:spPr>
        <p:txBody>
          <a:bodyPr/>
          <a:lstStyle/>
          <a:p>
            <a:pPr eaLnBrk="1" hangingPunct="1"/>
            <a:r>
              <a:rPr lang="en-US" altLang="en-US" b="1" smtClean="0">
                <a:solidFill>
                  <a:srgbClr val="000080"/>
                </a:solidFill>
              </a:rPr>
              <a:t>TIDES:</a:t>
            </a:r>
            <a:r>
              <a:rPr lang="en-US" altLang="en-US" smtClean="0"/>
              <a:t> Tides are the slow, periodic vertical rise and fall of the sea surface. They are usually described as being either diurnal or semi-diurnal. Diurnal tides have one high water and one low water in each lunar day (about 24.8 hours), while semi-diurnal tides have two high and two low waters in the same time period. While these tidal changes are easier to observe where land and water meet, they exist everywhere -- even in the middle of the ocean. Tidal ranges along the shoreline vary by location. For example, the tides in Canada's Bay of Fundy, an Atlantic Ocean inlet west of Nova Scotia, rise and fall as much as 50 feet, while the tidal range in Lake Superior is measured in inches. </a:t>
            </a:r>
          </a:p>
          <a:p>
            <a:pPr eaLnBrk="1" hangingPunct="1"/>
            <a:r>
              <a:rPr lang="en-US" altLang="en-US" smtClean="0"/>
              <a:t>High and low tides are the result of the attractive forces (gravitational pull) of the moon and sun on a rotating Earth. </a:t>
            </a:r>
          </a:p>
          <a:p>
            <a:pPr eaLnBrk="1" hangingPunct="1"/>
            <a:endParaRPr lang="en-US"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6322" name="Rectangle 1"/>
          <p:cNvSpPr>
            <a:spLocks noGrp="1" noRot="1" noChangeAspect="1" noChangeArrowheads="1" noTextEdit="1"/>
          </p:cNvSpPr>
          <p:nvPr>
            <p:ph type="sldImg"/>
          </p:nvPr>
        </p:nvSpPr>
        <p:spPr>
          <a:xfrm>
            <a:off x="0" y="303213"/>
            <a:ext cx="1588" cy="1587"/>
          </a:xfrm>
          <a:ln/>
        </p:spPr>
      </p:sp>
      <p:sp>
        <p:nvSpPr>
          <p:cNvPr id="56323"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58370" name="Rectangle 1"/>
          <p:cNvSpPr>
            <a:spLocks noGrp="1" noRot="1" noChangeAspect="1" noChangeArrowheads="1" noTextEdit="1"/>
          </p:cNvSpPr>
          <p:nvPr>
            <p:ph type="sldImg"/>
          </p:nvPr>
        </p:nvSpPr>
        <p:spPr>
          <a:xfrm>
            <a:off x="0" y="303213"/>
            <a:ext cx="1588" cy="1587"/>
          </a:xfrm>
          <a:ln/>
        </p:spPr>
      </p:sp>
      <p:sp>
        <p:nvSpPr>
          <p:cNvPr id="58371"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4294967295"/>
          </p:nvPr>
        </p:nvSpPr>
        <p:spPr bwMode="auto">
          <a:xfrm>
            <a:off x="3801717" y="8544393"/>
            <a:ext cx="2907196" cy="449705"/>
          </a:xfrm>
          <a:prstGeom prst="rect">
            <a:avLst/>
          </a:prstGeom>
          <a:noFill/>
          <a:ln>
            <a:miter lim="800000"/>
            <a:headEnd/>
            <a:tailEnd/>
          </a:ln>
        </p:spPr>
        <p:txBody>
          <a:bodyPr/>
          <a:lstStyle/>
          <a:p>
            <a:fld id="{C15786A6-AFB6-4126-95A5-E403AAAC9CCE}" type="slidenum">
              <a:rPr lang="en-US" altLang="en-US"/>
              <a:pPr/>
              <a:t>29</a:t>
            </a:fld>
            <a:endParaRPr lang="en-US" altLang="en-US" dirty="0"/>
          </a:p>
        </p:txBody>
      </p:sp>
      <p:sp>
        <p:nvSpPr>
          <p:cNvPr id="60419" name="Rectangle 2"/>
          <p:cNvSpPr>
            <a:spLocks noGrp="1" noRot="1" noChangeAspect="1" noChangeArrowheads="1" noTextEdit="1"/>
          </p:cNvSpPr>
          <p:nvPr>
            <p:ph type="sldImg"/>
          </p:nvPr>
        </p:nvSpPr>
        <p:spPr>
          <a:ln/>
        </p:spPr>
      </p:sp>
      <p:sp>
        <p:nvSpPr>
          <p:cNvPr id="60420" name="Rectangle 3"/>
          <p:cNvSpPr txBox="1">
            <a:spLocks noGrp="1" noChangeArrowheads="1"/>
          </p:cNvSpPr>
          <p:nvPr>
            <p:ph type="body" idx="1"/>
          </p:nvPr>
        </p:nvSpPr>
        <p:spPr>
          <a:noFill/>
        </p:spPr>
        <p:txBody>
          <a:bodyPr>
            <a:normAutofit fontScale="70000" lnSpcReduction="20000"/>
          </a:bodyPr>
          <a:lstStyle/>
          <a:p>
            <a:pPr eaLnBrk="1" hangingPunct="1"/>
            <a:r>
              <a:rPr lang="en-US" altLang="en-US" b="1" smtClean="0"/>
              <a:t>Gravity</a:t>
            </a:r>
            <a:endParaRPr lang="en-US" altLang="en-US" smtClean="0"/>
          </a:p>
          <a:p>
            <a:pPr eaLnBrk="1" hangingPunct="1">
              <a:buFontTx/>
              <a:buChar char="•"/>
            </a:pPr>
            <a:r>
              <a:rPr lang="en-US" altLang="en-US" smtClean="0"/>
              <a:t>Newton’s law states that all particles of mass have a gravitational attraction for all other particles, and that the gravitational force is proportional to the sum of the two masses and inversely proportional to the square of the distance between their centers of mass. </a:t>
            </a:r>
          </a:p>
          <a:p>
            <a:pPr eaLnBrk="1" hangingPunct="1">
              <a:buFontTx/>
              <a:buChar char="•"/>
            </a:pPr>
            <a:r>
              <a:rPr lang="en-US" altLang="en-US" smtClean="0"/>
              <a:t>The gravitational attraction between the moon and the Earth is very small compared to gravity felt by an object at the Earth’s surface due to the Earth itself. Although the sun has a much greater mass than the moon it is much further from the Earth and the gravitational attraction between the sun and the Earth is smaller than that between the moon and the Earth. </a:t>
            </a:r>
          </a:p>
          <a:p>
            <a:pPr eaLnBrk="1" hangingPunct="1"/>
            <a:r>
              <a:rPr lang="en-US" altLang="en-US" b="1" smtClean="0"/>
              <a:t>Orbital Motions and Centripetal Force</a:t>
            </a:r>
            <a:r>
              <a:rPr lang="en-US" altLang="en-US" smtClean="0"/>
              <a:t> </a:t>
            </a:r>
          </a:p>
          <a:p>
            <a:pPr eaLnBrk="1" hangingPunct="1">
              <a:buFontTx/>
              <a:buChar char="•"/>
            </a:pPr>
            <a:r>
              <a:rPr lang="en-US" altLang="en-US" smtClean="0"/>
              <a:t>In any two body system, such as the Earth and moon or the Earth and sun, one body does not orbit around the other. Rather the two bodies orbit around a common balance point that is closer to the larger body. For the Earth and moon, this balance point is beneath the Earth’s surface but not at the Earth’s center, Similarly the common point of rotation between the Earth and sun is inside, but not at the center of, the sun </a:t>
            </a:r>
          </a:p>
          <a:p>
            <a:pPr eaLnBrk="1" hangingPunct="1">
              <a:buFontTx/>
              <a:buChar char="•"/>
            </a:pPr>
            <a:r>
              <a:rPr lang="en-US" altLang="en-US" smtClean="0"/>
              <a:t>Any body in orbit must be held in that orbit by a centripetal force that can be supplied by the gravitational attraction. </a:t>
            </a:r>
          </a:p>
          <a:p>
            <a:pPr eaLnBrk="1" hangingPunct="1">
              <a:buFontTx/>
              <a:buChar char="•"/>
            </a:pPr>
            <a:r>
              <a:rPr lang="en-US" altLang="en-US" smtClean="0"/>
              <a:t>Centripetal force varies with distance from the center of rotation. All points within each rotating body follow the same diameter circle of rotation, and centripetal force is the same at all points on and within each of two orbiting bodies. </a:t>
            </a:r>
          </a:p>
          <a:p>
            <a:pPr eaLnBrk="1" hangingPunct="1">
              <a:buFontTx/>
              <a:buChar char="•"/>
            </a:pPr>
            <a:r>
              <a:rPr lang="en-US" altLang="en-US" smtClean="0"/>
              <a:t>The gravitational force varies with the square of the distance and is slightly higher on the side of a body facing the other orbiting body and slightly lower on the opposite side. </a:t>
            </a:r>
          </a:p>
          <a:p>
            <a:pPr eaLnBrk="1" hangingPunct="1"/>
            <a:r>
              <a:rPr lang="en-US" altLang="en-US" b="1" smtClean="0"/>
              <a:t>The Balance between Centripetal Force and Gravitational Force</a:t>
            </a:r>
            <a:endParaRPr lang="en-US" altLang="en-US" smtClean="0"/>
          </a:p>
          <a:p>
            <a:pPr eaLnBrk="1" hangingPunct="1">
              <a:buFontTx/>
              <a:buChar char="•"/>
            </a:pPr>
            <a:r>
              <a:rPr lang="en-US" altLang="en-US" smtClean="0"/>
              <a:t>The small imbalance between centripetal force and gravity at different points on the Earth is responsible for tides. </a:t>
            </a:r>
          </a:p>
          <a:p>
            <a:pPr eaLnBrk="1" hangingPunct="1">
              <a:buFontTx/>
              <a:buChar char="•"/>
            </a:pPr>
            <a:r>
              <a:rPr lang="en-US" altLang="en-US" smtClean="0"/>
              <a:t>The Earth’s own gravity is millions of times larger than the gravitational attraction of the moon or sun at the Earth’s surface and, therefore, the imbalance between centripetal force and gravity can be compensated by an immeasurably small change in an object’s weight if the force imbalance is directed in the same direction as Earth’s gravity (vertically toward Earth’s center). </a:t>
            </a:r>
          </a:p>
          <a:p>
            <a:pPr eaLnBrk="1" hangingPunct="1"/>
            <a:r>
              <a:rPr lang="en-US" altLang="en-US" b="1" smtClean="0"/>
              <a:t>Distribution of Tide-Generating Forces</a:t>
            </a:r>
            <a:r>
              <a:rPr lang="en-US" altLang="en-US" smtClean="0"/>
              <a:t> </a:t>
            </a:r>
          </a:p>
          <a:p>
            <a:pPr eaLnBrk="1" hangingPunct="1">
              <a:buFontTx/>
              <a:buChar char="•"/>
            </a:pPr>
            <a:r>
              <a:rPr lang="en-US" altLang="en-US" smtClean="0"/>
              <a:t>The moon’s gravitational attraction and the required centripetal force are exactly balanced at all points along a ring around the Earth drawn almost exactly midway between the point closest to and farthest away from the moon </a:t>
            </a:r>
          </a:p>
          <a:p>
            <a:pPr eaLnBrk="1" hangingPunct="1">
              <a:buFontTx/>
              <a:buChar char="•"/>
            </a:pPr>
            <a:r>
              <a:rPr lang="en-US" altLang="en-US" smtClean="0"/>
              <a:t>At the points directly toward the moon and directly on the opposite side of the Earth from the moon, Earth’s gravity and the imbalance between the moon’s gravitational attraction and the required centripetal force is completely compensated by an immeasurably small change in an object’s weight. </a:t>
            </a:r>
          </a:p>
          <a:p>
            <a:pPr eaLnBrk="1" hangingPunct="1">
              <a:buFontTx/>
              <a:buChar char="•"/>
            </a:pPr>
            <a:r>
              <a:rPr lang="en-US" altLang="en-US" smtClean="0"/>
              <a:t>At all other points on the Earth there is a component of the imbalance between the moon’s gravitational attraction and the required centripetal force that acts parallel to the Earth’s surface and so cannot be compensated. This component is the tidal force. </a:t>
            </a:r>
          </a:p>
          <a:p>
            <a:pPr eaLnBrk="1" hangingPunct="1">
              <a:buFontTx/>
              <a:buChar char="•"/>
            </a:pPr>
            <a:r>
              <a:rPr lang="en-US" altLang="en-US" smtClean="0"/>
              <a:t>The tidal force acts toward the moon on the moon’s side of the Earth and away from the moon on the opposite side. </a:t>
            </a:r>
          </a:p>
          <a:p>
            <a:pPr eaLnBrk="1" hangingPunct="1">
              <a:buFontTx/>
              <a:buChar char="•"/>
            </a:pPr>
            <a:r>
              <a:rPr lang="en-US" altLang="en-US" smtClean="0"/>
              <a:t>The tidal force is zero at the points directly toward and directly away from the moon, increases away from these points, and then decreases to zero again at points along the ring around the Earth drawn almost exactly midway between the point closest to and the point farthest away from the moon, where the moon’s gravitational attraction and required centripetal force are balanced. </a:t>
            </a:r>
          </a:p>
          <a:p>
            <a:pPr eaLnBrk="1" hangingPunct="1"/>
            <a:endParaRPr lang="en-US"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2466" name="Rectangle 1"/>
          <p:cNvSpPr>
            <a:spLocks noGrp="1" noRot="1" noChangeAspect="1" noChangeArrowheads="1" noTextEdit="1"/>
          </p:cNvSpPr>
          <p:nvPr>
            <p:ph type="sldImg"/>
          </p:nvPr>
        </p:nvSpPr>
        <p:spPr>
          <a:xfrm>
            <a:off x="0" y="303213"/>
            <a:ext cx="1588" cy="1587"/>
          </a:xfrm>
          <a:ln/>
        </p:spPr>
      </p:sp>
      <p:sp>
        <p:nvSpPr>
          <p:cNvPr id="62467"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64514" name="Rectangle 1"/>
          <p:cNvSpPr>
            <a:spLocks noGrp="1" noRot="1" noChangeAspect="1" noChangeArrowheads="1" noTextEdit="1"/>
          </p:cNvSpPr>
          <p:nvPr>
            <p:ph type="sldImg"/>
          </p:nvPr>
        </p:nvSpPr>
        <p:spPr>
          <a:xfrm>
            <a:off x="0" y="303213"/>
            <a:ext cx="1588" cy="1587"/>
          </a:xfrm>
          <a:ln/>
        </p:spPr>
      </p:sp>
      <p:sp>
        <p:nvSpPr>
          <p:cNvPr id="64515" name="Rectangle 2"/>
          <p:cNvSpPr txBox="1">
            <a:spLocks noGrp="1" noChangeArrowheads="1"/>
          </p:cNvSpPr>
          <p:nvPr>
            <p:ph type="body" idx="1"/>
          </p:nvPr>
        </p:nvSpPr>
        <p:spPr>
          <a:xfrm>
            <a:off x="503169" y="4315918"/>
            <a:ext cx="5856323" cy="4061398"/>
          </a:xfrm>
          <a:noFill/>
        </p:spPr>
        <p:txBody>
          <a:bodyPr wrap="none" lIns="91435" tIns="45718" rIns="91435" bIns="45718" anchor="ctr"/>
          <a:lstStyle/>
          <a:p>
            <a:endParaRPr lang="en-US"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760337C5-FE22-4F12-B61D-0F956F2A0CFC}" type="slidenum">
              <a:rPr lang="en-US" smtClean="0"/>
              <a:pPr/>
              <a:t>‹#›</a:t>
            </a:fld>
            <a:endParaRPr lang="en-US"/>
          </a:p>
        </p:txBody>
      </p:sp>
      <p:sp>
        <p:nvSpPr>
          <p:cNvPr id="32" name="Rectangle 31"/>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43434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smtClean="0"/>
              <a:t>Click to edit Master title style</a:t>
            </a:r>
            <a:endParaRPr kumimoji="0" lang="en-US"/>
          </a:p>
        </p:txBody>
      </p:sp>
      <p:sp>
        <p:nvSpPr>
          <p:cNvPr id="9" name="Subtitle 8"/>
          <p:cNvSpPr>
            <a:spLocks noGrp="1"/>
          </p:cNvSpPr>
          <p:nvPr>
            <p:ph type="subTitle" idx="1"/>
          </p:nvPr>
        </p:nvSpPr>
        <p:spPr>
          <a:xfrm>
            <a:off x="914400" y="283464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56" name="Rectangle 55"/>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5" name="Rectangle 64"/>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6" name="Rectangle 65"/>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67" name="Rectangle 66"/>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39825"/>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7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69"/>
          <p:cNvSpPr>
            <a:spLocks noGrp="1" noChangeArrowheads="1"/>
          </p:cNvSpPr>
          <p:nvPr>
            <p:ph type="dt" sz="half" idx="10"/>
          </p:nvPr>
        </p:nvSpPr>
        <p:spPr>
          <a:ln/>
        </p:spPr>
        <p:txBody>
          <a:bodyPr/>
          <a:lstStyle>
            <a:lvl1pPr>
              <a:defRPr/>
            </a:lvl1pPr>
          </a:lstStyle>
          <a:p>
            <a:pPr>
              <a:defRPr/>
            </a:pPr>
            <a:endParaRPr lang="en-US" altLang="en-US"/>
          </a:p>
        </p:txBody>
      </p:sp>
      <p:sp>
        <p:nvSpPr>
          <p:cNvPr id="6" name="Rectangle 70"/>
          <p:cNvSpPr>
            <a:spLocks noGrp="1" noChangeArrowheads="1"/>
          </p:cNvSpPr>
          <p:nvPr>
            <p:ph type="ftr" sz="quarter" idx="11"/>
          </p:nvPr>
        </p:nvSpPr>
        <p:spPr>
          <a:ln/>
        </p:spPr>
        <p:txBody>
          <a:bodyPr/>
          <a:lstStyle>
            <a:lvl1pPr>
              <a:defRPr/>
            </a:lvl1pPr>
          </a:lstStyle>
          <a:p>
            <a:pPr>
              <a:defRPr/>
            </a:pPr>
            <a:endParaRPr lang="en-US" altLang="en-US"/>
          </a:p>
        </p:txBody>
      </p:sp>
      <p:sp>
        <p:nvSpPr>
          <p:cNvPr id="7" name="Rectangle 71"/>
          <p:cNvSpPr>
            <a:spLocks noGrp="1" noChangeArrowheads="1"/>
          </p:cNvSpPr>
          <p:nvPr>
            <p:ph type="sldNum" sz="quarter" idx="12"/>
          </p:nvPr>
        </p:nvSpPr>
        <p:spPr>
          <a:ln/>
        </p:spPr>
        <p:txBody>
          <a:bodyPr/>
          <a:lstStyle>
            <a:lvl1pPr>
              <a:defRPr/>
            </a:lvl1pPr>
          </a:lstStyle>
          <a:p>
            <a:fld id="{BDA9A7D8-CC41-4E86-A47C-C2ABC3A3C6FE}" type="slidenum">
              <a:rPr lang="en-US" altLang="en-US"/>
              <a:pPr/>
              <a:t>‹#›</a:t>
            </a:fld>
            <a:endParaRPr lang="en-US"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60337C5-FE22-4F12-B61D-0F956F2A0CFC}"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512064"/>
            <a:ext cx="8229600" cy="914400"/>
          </a:xfrm>
        </p:spPr>
        <p:txBody>
          <a:bodyPr/>
          <a:lstStyle>
            <a:extLst/>
          </a:lstStyle>
          <a:p>
            <a:r>
              <a:rPr kumimoji="0" lang="en-US" smtClean="0"/>
              <a:t>Click to edit Master title style</a:t>
            </a:r>
            <a:endParaRPr kumimoji="0" lang="en-US"/>
          </a:p>
        </p:txBody>
      </p:sp>
      <p:sp>
        <p:nvSpPr>
          <p:cNvPr id="3" name="Content Placeholder 2"/>
          <p:cNvSpPr>
            <a:spLocks noGrp="1"/>
          </p:cNvSpPr>
          <p:nvPr>
            <p:ph sz="half" idx="1"/>
          </p:nvPr>
        </p:nvSpPr>
        <p:spPr>
          <a:xfrm>
            <a:off x="464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55344" y="1770501"/>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60337C5-FE22-4F12-B61D-0F956F2A0CFC}"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235B404A-2581-4C42-97A9-4DF63B6EE11A}" type="datetimeFigureOut">
              <a:rPr lang="en-US" smtClean="0"/>
              <a:pPr/>
              <a:t>12/20/2019</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60337C5-FE22-4F12-B61D-0F956F2A0CFC}"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235B404A-2581-4C42-97A9-4DF63B6EE11A}" type="datetimeFigureOut">
              <a:rPr lang="en-US" smtClean="0"/>
              <a:pPr/>
              <a:t>12/20/2019</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760337C5-FE22-4F12-B61D-0F956F2A0CFC}"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7" name="Rectangle 6"/>
          <p:cNvSpPr/>
          <p:nvPr/>
        </p:nvSpPr>
        <p:spPr>
          <a:xfrm>
            <a:off x="0" y="-1"/>
            <a:ext cx="365760" cy="6854456"/>
          </a:xfrm>
          <a:prstGeom prst="rect">
            <a:avLst/>
          </a:prstGeom>
          <a:solidFill>
            <a:srgbClr val="FFFFFF">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8" name="Rectangle 7"/>
          <p:cNvSpPr/>
          <p:nvPr/>
        </p:nvSpPr>
        <p:spPr>
          <a:xfrm>
            <a:off x="255291" y="5047394"/>
            <a:ext cx="73152" cy="1691640"/>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Rectangle 8"/>
          <p:cNvSpPr/>
          <p:nvPr/>
        </p:nvSpPr>
        <p:spPr>
          <a:xfrm>
            <a:off x="255291" y="4796819"/>
            <a:ext cx="73152" cy="228600"/>
          </a:xfrm>
          <a:prstGeom prst="rect">
            <a:avLst/>
          </a:prstGeom>
          <a:solidFill>
            <a:schemeClr val="accent3">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0" name="Rectangle 9"/>
          <p:cNvSpPr/>
          <p:nvPr/>
        </p:nvSpPr>
        <p:spPr>
          <a:xfrm>
            <a:off x="255291" y="4637685"/>
            <a:ext cx="73152" cy="137160"/>
          </a:xfrm>
          <a:prstGeom prst="rect">
            <a:avLst/>
          </a:prstGeom>
          <a:solidFill>
            <a:schemeClr val="bg2"/>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a:off x="255291" y="4542559"/>
            <a:ext cx="73152" cy="73152"/>
          </a:xfrm>
          <a:prstGeom prst="rect">
            <a:avLst/>
          </a:prstGeom>
          <a:solidFill>
            <a:schemeClr val="accent2">
              <a:alpha val="10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21768"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914400" y="512064"/>
            <a:ext cx="7772400" cy="914400"/>
          </a:xfrm>
          <a:prstGeom prst="rect">
            <a:avLst/>
          </a:prstGeom>
        </p:spPr>
        <p:txBody>
          <a:bodyPr vert="horz" anchor="t">
            <a:noAutofit/>
          </a:bodyPr>
          <a:lstStyle>
            <a:extLst/>
          </a:lstStyle>
          <a:p>
            <a:r>
              <a:rPr kumimoji="0" lang="en-US" smtClean="0"/>
              <a:t>Click to edit Master title style</a:t>
            </a:r>
            <a:endParaRPr kumimoji="0" lang="en-US"/>
          </a:p>
        </p:txBody>
      </p:sp>
      <p:sp>
        <p:nvSpPr>
          <p:cNvPr id="13" name="Text Placeholder 12"/>
          <p:cNvSpPr>
            <a:spLocks noGrp="1"/>
          </p:cNvSpPr>
          <p:nvPr>
            <p:ph type="body" idx="1"/>
          </p:nvPr>
        </p:nvSpPr>
        <p:spPr>
          <a:xfrm>
            <a:off x="914400" y="1783560"/>
            <a:ext cx="7772400" cy="4572000"/>
          </a:xfrm>
          <a:prstGeom prst="rect">
            <a:avLst/>
          </a:prstGeom>
        </p:spPr>
        <p:txBody>
          <a:bodyPr vert="horz">
            <a:normAutofit/>
          </a:bodyPr>
          <a:lstStyle>
            <a:extLst/>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235B404A-2581-4C42-97A9-4DF63B6EE11A}" type="datetimeFigureOut">
              <a:rPr lang="en-US" smtClean="0"/>
              <a:pPr/>
              <a:t>12/20/2019</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60337C5-FE22-4F12-B61D-0F956F2A0CFC}" type="slidenum">
              <a:rPr lang="en-US" smtClean="0"/>
              <a:pPr/>
              <a:t>‹#›</a:t>
            </a:fld>
            <a:endParaRPr lang="en-US"/>
          </a:p>
        </p:txBody>
      </p:sp>
    </p:spTree>
  </p:cSld>
  <p:clrMap bg1="dk1" tx1="lt1" bg2="dk2" tx2="lt2" accent1="accent1" accent2="accent2" accent3="accent3" accent4="accent4" accent5="accent5" accent6="accent6" hlink="hlink" folHlink="folHlink"/>
  <p:sldLayoutIdLst>
    <p:sldLayoutId id="2147483742" r:id="rId1"/>
    <p:sldLayoutId id="2147483743" r:id="rId2"/>
    <p:sldLayoutId id="2147483744" r:id="rId3"/>
    <p:sldLayoutId id="2147483745" r:id="rId4"/>
    <p:sldLayoutId id="2147483746" r:id="rId5"/>
    <p:sldLayoutId id="2147483747" r:id="rId6"/>
    <p:sldLayoutId id="2147483748" r:id="rId7"/>
    <p:sldLayoutId id="2147483749" r:id="rId8"/>
    <p:sldLayoutId id="2147483750" r:id="rId9"/>
    <p:sldLayoutId id="2147483751" r:id="rId10"/>
    <p:sldLayoutId id="2147483752" r:id="rId11"/>
    <p:sldLayoutId id="2147483753" r:id="rId12"/>
  </p:sldLayoutIdLst>
  <p:txStyles>
    <p:titleStyle>
      <a:lvl1pPr algn="l" rtl="0" eaLnBrk="1" latinLnBrk="0" hangingPunct="1">
        <a:spcBef>
          <a:spcPct val="0"/>
        </a:spcBef>
        <a:buNone/>
        <a:defRPr kumimoji="0" sz="4000" kern="1200" spc="-100" baseline="0">
          <a:solidFill>
            <a:schemeClr val="tx2">
              <a:satMod val="200000"/>
            </a:schemeClr>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http://oceanmotion.org/images/impact/global-currents.png" TargetMode="External"/><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hyperlink" Target="http://www.classzone.com/books/earth_science/terc/content/visualizations/es2401/es2401page01.cfm?chapter_no=visualization" TargetMode="Externa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hyperlink" Target="http://www.classzone.com/books/earth_science/terc/content/visualizations/es1904/es1904page01.cfm?chapter_no=visualization"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3.xml"/><Relationship Id="rId1" Type="http://schemas.openxmlformats.org/officeDocument/2006/relationships/slideLayout" Target="../slideLayouts/slideLayout7.xml"/><Relationship Id="rId4" Type="http://schemas.openxmlformats.org/officeDocument/2006/relationships/hyperlink" Target="http://oceanservice.noaa.gov/education/kits/tides/media/supp_tide04.html"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5.xml"/><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29.xml.rels><?xml version="1.0" encoding="UTF-8" standalone="yes"?>
<Relationships xmlns="http://schemas.openxmlformats.org/package/2006/relationships"><Relationship Id="rId3" Type="http://schemas.openxmlformats.org/officeDocument/2006/relationships/hyperlink" Target="http://www.bartleby.com/61/36/C0203600.html" TargetMode="External"/><Relationship Id="rId2" Type="http://schemas.openxmlformats.org/officeDocument/2006/relationships/notesSlide" Target="../notesSlides/notesSlide7.xml"/><Relationship Id="rId1" Type="http://schemas.openxmlformats.org/officeDocument/2006/relationships/slideLayout" Target="../slideLayouts/slideLayout7.xml"/><Relationship Id="rId5" Type="http://schemas.openxmlformats.org/officeDocument/2006/relationships/image" Target="../media/image18.png"/><Relationship Id="rId4" Type="http://schemas.openxmlformats.org/officeDocument/2006/relationships/image" Target="../media/image17.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0.gif"/><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hyperlink" Target="http://oceanservice.noaa.gov/education/kits/tides/media/supp_tide06a.html" TargetMode="Externa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3" Type="http://schemas.openxmlformats.org/officeDocument/2006/relationships/hyperlink" Target="http://oceanservice.noaa.gov/education/tutorial_tides/media/supp_tide01.html" TargetMode="External"/><Relationship Id="rId2" Type="http://schemas.openxmlformats.org/officeDocument/2006/relationships/image" Target="../media/image25.png"/><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4.xml"/><Relationship Id="rId1" Type="http://schemas.openxmlformats.org/officeDocument/2006/relationships/slideLayout" Target="../slideLayouts/slideLayout7.xml"/><Relationship Id="rId5" Type="http://schemas.openxmlformats.org/officeDocument/2006/relationships/image" Target="../media/image28.jpeg"/><Relationship Id="rId4" Type="http://schemas.openxmlformats.org/officeDocument/2006/relationships/image" Target="../media/image27.jpeg"/></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762000" y="2438400"/>
            <a:ext cx="7772400" cy="1975104"/>
          </a:xfrm>
          <a:solidFill>
            <a:schemeClr val="bg1">
              <a:lumMod val="75000"/>
              <a:lumOff val="25000"/>
            </a:schemeClr>
          </a:solidFill>
        </p:spPr>
        <p:txBody>
          <a:bodyPr/>
          <a:lstStyle/>
          <a:p>
            <a:pPr algn="ctr"/>
            <a:r>
              <a:rPr lang="en-US" dirty="0" smtClean="0">
                <a:solidFill>
                  <a:schemeClr val="bg1"/>
                </a:solidFill>
              </a:rPr>
              <a:t>Dr.PURNIMA</a:t>
            </a:r>
            <a:r>
              <a:rPr lang="en-US" dirty="0" smtClean="0"/>
              <a:t> </a:t>
            </a:r>
            <a:r>
              <a:rPr lang="en-US" dirty="0" smtClean="0">
                <a:solidFill>
                  <a:schemeClr val="bg1"/>
                </a:solidFill>
              </a:rPr>
              <a:t>SHUKLA</a:t>
            </a:r>
            <a:endParaRPr lang="en-US" dirty="0">
              <a:solidFill>
                <a:schemeClr val="bg1"/>
              </a:solidFill>
            </a:endParaRPr>
          </a:p>
        </p:txBody>
      </p:sp>
      <p:sp>
        <p:nvSpPr>
          <p:cNvPr id="3" name="Subtitle 2"/>
          <p:cNvSpPr>
            <a:spLocks noGrp="1"/>
          </p:cNvSpPr>
          <p:nvPr>
            <p:ph type="subTitle" idx="1"/>
          </p:nvPr>
        </p:nvSpPr>
        <p:spPr>
          <a:xfrm>
            <a:off x="762000" y="4419600"/>
            <a:ext cx="7772400" cy="1508760"/>
          </a:xfrm>
          <a:solidFill>
            <a:schemeClr val="bg1">
              <a:lumMod val="50000"/>
              <a:lumOff val="50000"/>
            </a:schemeClr>
          </a:solidFill>
        </p:spPr>
        <p:txBody>
          <a:bodyPr>
            <a:normAutofit/>
          </a:bodyPr>
          <a:lstStyle/>
          <a:p>
            <a:pPr algn="ctr"/>
            <a:r>
              <a:rPr lang="en-US" b="1" dirty="0" smtClean="0">
                <a:solidFill>
                  <a:schemeClr val="bg1"/>
                </a:solidFill>
              </a:rPr>
              <a:t>HEAD OF THE DEPARTMENT OF  GEOGRAPHY </a:t>
            </a:r>
          </a:p>
          <a:p>
            <a:pPr algn="ctr"/>
            <a:r>
              <a:rPr lang="en-US" b="1" dirty="0" smtClean="0">
                <a:solidFill>
                  <a:schemeClr val="bg1"/>
                </a:solidFill>
              </a:rPr>
              <a:t>DURGA COLLEGE RAIPUR</a:t>
            </a:r>
            <a:endParaRPr lang="en-US" b="1" dirty="0">
              <a:solidFill>
                <a:schemeClr val="bg1"/>
              </a:solidFill>
            </a:endParaRPr>
          </a:p>
        </p:txBody>
      </p:sp>
      <p:sp>
        <p:nvSpPr>
          <p:cNvPr id="4" name="Rectangle 3"/>
          <p:cNvSpPr/>
          <p:nvPr/>
        </p:nvSpPr>
        <p:spPr>
          <a:xfrm>
            <a:off x="381000" y="381000"/>
            <a:ext cx="8305800" cy="1015663"/>
          </a:xfrm>
          <a:prstGeom prst="rect">
            <a:avLst/>
          </a:prstGeom>
        </p:spPr>
        <p:txBody>
          <a:bodyPr wrap="square">
            <a:spAutoFit/>
          </a:bodyPr>
          <a:lstStyle/>
          <a:p>
            <a:pPr algn="ctr" eaLnBrk="0" hangingPunct="0">
              <a:spcBef>
                <a:spcPct val="50000"/>
              </a:spcBef>
              <a:defRPr/>
            </a:pPr>
            <a:r>
              <a:rPr lang="en-US" sz="6000" b="1" dirty="0" smtClean="0">
                <a:solidFill>
                  <a:srgbClr val="FF0000"/>
                </a:solidFill>
                <a:latin typeface="Arial" charset="0"/>
              </a:rPr>
              <a:t>WELCOMES YOU</a:t>
            </a:r>
            <a:endParaRPr lang="en-US" sz="6000" b="1" dirty="0">
              <a:solidFill>
                <a:srgbClr val="FF0000"/>
              </a:solidFill>
              <a:latin typeface="Arial"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p:txBody>
          <a:bodyPr>
            <a:normAutofit fontScale="90000"/>
          </a:bodyPr>
          <a:lstStyle/>
          <a:p>
            <a:pPr eaLnBrk="1" hangingPunct="1">
              <a:defRPr/>
            </a:pPr>
            <a:r>
              <a:rPr lang="en-US" sz="8000" i="1" dirty="0" smtClean="0"/>
              <a:t>Ocean Currents</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p:txBody>
          <a:bodyPr>
            <a:normAutofit fontScale="90000"/>
          </a:bodyPr>
          <a:lstStyle/>
          <a:p>
            <a:pPr eaLnBrk="1" hangingPunct="1">
              <a:defRPr/>
            </a:pPr>
            <a:r>
              <a:rPr lang="en-US" sz="6000" dirty="0" smtClean="0"/>
              <a:t>Ocean Currents</a:t>
            </a:r>
          </a:p>
        </p:txBody>
      </p:sp>
      <p:sp>
        <p:nvSpPr>
          <p:cNvPr id="3075" name="Rectangle 3"/>
          <p:cNvSpPr>
            <a:spLocks noGrp="1" noChangeArrowheads="1"/>
          </p:cNvSpPr>
          <p:nvPr>
            <p:ph idx="1"/>
          </p:nvPr>
        </p:nvSpPr>
        <p:spPr>
          <a:xfrm>
            <a:off x="457200" y="1676400"/>
            <a:ext cx="8229600" cy="4114800"/>
          </a:xfrm>
        </p:spPr>
        <p:txBody>
          <a:bodyPr>
            <a:normAutofit fontScale="92500" lnSpcReduction="20000"/>
          </a:bodyPr>
          <a:lstStyle/>
          <a:p>
            <a:pPr eaLnBrk="1" hangingPunct="1">
              <a:defRPr/>
            </a:pPr>
            <a:r>
              <a:rPr lang="en-US" sz="4500" dirty="0" smtClean="0"/>
              <a:t> Mass movement or flow of ocean water</a:t>
            </a:r>
          </a:p>
          <a:p>
            <a:pPr eaLnBrk="1" hangingPunct="1">
              <a:defRPr/>
            </a:pPr>
            <a:r>
              <a:rPr lang="en-US" sz="4500" dirty="0" smtClean="0"/>
              <a:t> River within the ocean (“Conveyor Belt”)</a:t>
            </a:r>
          </a:p>
          <a:p>
            <a:pPr eaLnBrk="1" hangingPunct="1">
              <a:defRPr/>
            </a:pPr>
            <a:r>
              <a:rPr lang="en-US" sz="4500" dirty="0" smtClean="0"/>
              <a:t> Two types </a:t>
            </a:r>
          </a:p>
          <a:p>
            <a:pPr lvl="2" eaLnBrk="1" hangingPunct="1">
              <a:defRPr/>
            </a:pPr>
            <a:r>
              <a:rPr lang="en-US" sz="3700" dirty="0" smtClean="0"/>
              <a:t> Surface</a:t>
            </a:r>
          </a:p>
          <a:p>
            <a:pPr lvl="2" eaLnBrk="1" hangingPunct="1">
              <a:defRPr/>
            </a:pPr>
            <a:r>
              <a:rPr lang="en-US" sz="3700" dirty="0" smtClean="0"/>
              <a:t> Deep (or Subsurface)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5" descr="http://oceanmotion.org/images/impact/global-currents.png"/>
          <p:cNvPicPr>
            <a:picLocks noChangeAspect="1" noChangeArrowheads="1"/>
          </p:cNvPicPr>
          <p:nvPr/>
        </p:nvPicPr>
        <p:blipFill>
          <a:blip r:embed="rId2" r:link="rId3">
            <a:lum bright="-20000" contrast="30000"/>
          </a:blip>
          <a:srcRect/>
          <a:stretch>
            <a:fillRect/>
          </a:stretch>
        </p:blipFill>
        <p:spPr bwMode="auto">
          <a:xfrm>
            <a:off x="228600" y="304800"/>
            <a:ext cx="8610600" cy="62484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2"/>
          <p:cNvSpPr txBox="1">
            <a:spLocks noChangeArrowheads="1"/>
          </p:cNvSpPr>
          <p:nvPr/>
        </p:nvSpPr>
        <p:spPr>
          <a:xfrm>
            <a:off x="457200" y="292100"/>
            <a:ext cx="8229600" cy="1003300"/>
          </a:xfrm>
          <a:prstGeom prst="rect">
            <a:avLst/>
          </a:prstGeom>
        </p:spPr>
        <p:txBody>
          <a:bodyPr/>
          <a:lstStyle/>
          <a:p>
            <a:pPr algn="ctr" eaLnBrk="1" hangingPunct="1">
              <a:defRPr/>
            </a:pPr>
            <a:r>
              <a:rPr lang="en-US" sz="4000" kern="0" dirty="0">
                <a:solidFill>
                  <a:schemeClr val="tx2"/>
                </a:solidFill>
                <a:effectLst>
                  <a:outerShdw blurRad="38100" dist="38100" dir="2700000" algn="tl">
                    <a:srgbClr val="000000"/>
                  </a:outerShdw>
                </a:effectLst>
                <a:latin typeface="+mj-lt"/>
                <a:ea typeface="+mj-ea"/>
                <a:cs typeface="+mj-cs"/>
              </a:rPr>
              <a:t>Ocean Currents</a:t>
            </a:r>
            <a:r>
              <a:rPr lang="en-US" sz="4800" kern="0" dirty="0">
                <a:solidFill>
                  <a:schemeClr val="tx2"/>
                </a:solidFill>
                <a:effectLst>
                  <a:outerShdw blurRad="38100" dist="38100" dir="2700000" algn="tl">
                    <a:srgbClr val="000000"/>
                  </a:outerShdw>
                </a:effectLst>
                <a:latin typeface="+mj-lt"/>
                <a:ea typeface="+mj-ea"/>
                <a:cs typeface="+mj-cs"/>
              </a:rPr>
              <a:t> </a:t>
            </a:r>
            <a:r>
              <a:rPr lang="en-US" sz="4000" kern="0" dirty="0">
                <a:solidFill>
                  <a:schemeClr val="tx2"/>
                </a:solidFill>
                <a:effectLst>
                  <a:outerShdw blurRad="38100" dist="38100" dir="2700000" algn="tl">
                    <a:srgbClr val="000000"/>
                  </a:outerShdw>
                </a:effectLst>
                <a:latin typeface="+mj-lt"/>
                <a:ea typeface="+mj-ea"/>
                <a:cs typeface="+mj-cs"/>
              </a:rPr>
              <a:t>Vocabulary</a:t>
            </a:r>
          </a:p>
        </p:txBody>
      </p:sp>
      <p:sp>
        <p:nvSpPr>
          <p:cNvPr id="3" name="TextBox 2"/>
          <p:cNvSpPr txBox="1"/>
          <p:nvPr/>
        </p:nvSpPr>
        <p:spPr>
          <a:xfrm>
            <a:off x="152400" y="1295400"/>
            <a:ext cx="8991600" cy="1077913"/>
          </a:xfrm>
          <a:prstGeom prst="rect">
            <a:avLst/>
          </a:prstGeom>
          <a:noFill/>
        </p:spPr>
        <p:txBody>
          <a:bodyPr>
            <a:spAutoFit/>
          </a:bodyPr>
          <a:lstStyle/>
          <a:p>
            <a:pPr>
              <a:defRPr/>
            </a:pPr>
            <a:r>
              <a:rPr lang="en-US" sz="3200" dirty="0">
                <a:solidFill>
                  <a:schemeClr val="bg1"/>
                </a:solidFill>
                <a:effectLst>
                  <a:outerShdw blurRad="38100" dist="38100" dir="2700000" algn="tl">
                    <a:srgbClr val="000000">
                      <a:alpha val="43137"/>
                    </a:srgbClr>
                  </a:outerShdw>
                </a:effectLst>
              </a:rPr>
              <a:t>Gyre:  </a:t>
            </a:r>
            <a:r>
              <a:rPr lang="en-US" sz="3200" dirty="0">
                <a:effectLst>
                  <a:outerShdw blurRad="38100" dist="38100" dir="2700000" algn="tl">
                    <a:srgbClr val="000000">
                      <a:alpha val="43137"/>
                    </a:srgbClr>
                  </a:outerShdw>
                </a:effectLst>
              </a:rPr>
              <a:t>Nearly closed current system in the open ocean</a:t>
            </a:r>
          </a:p>
        </p:txBody>
      </p:sp>
      <p:pic>
        <p:nvPicPr>
          <p:cNvPr id="6148" name="Picture 2" descr="http://www.globalgarbage.org/blog/wp-content/uploads/2009/09/north_pacific_gyre_world_map.png"/>
          <p:cNvPicPr>
            <a:picLocks noChangeAspect="1" noChangeArrowheads="1"/>
          </p:cNvPicPr>
          <p:nvPr/>
        </p:nvPicPr>
        <p:blipFill>
          <a:blip r:embed="rId2"/>
          <a:srcRect/>
          <a:stretch>
            <a:fillRect/>
          </a:stretch>
        </p:blipFill>
        <p:spPr bwMode="auto">
          <a:xfrm>
            <a:off x="2209800" y="2286000"/>
            <a:ext cx="6764338" cy="4419600"/>
          </a:xfrm>
          <a:prstGeom prst="rect">
            <a:avLst/>
          </a:prstGeom>
          <a:noFill/>
          <a:ln w="9525">
            <a:noFill/>
            <a:miter lim="800000"/>
            <a:headEnd/>
            <a:tailEnd/>
          </a:ln>
        </p:spPr>
      </p:pic>
      <p:sp>
        <p:nvSpPr>
          <p:cNvPr id="5" name="Rectangle 4"/>
          <p:cNvSpPr/>
          <p:nvPr/>
        </p:nvSpPr>
        <p:spPr>
          <a:xfrm>
            <a:off x="152400" y="2743200"/>
            <a:ext cx="3657600" cy="2554288"/>
          </a:xfrm>
          <a:prstGeom prst="rect">
            <a:avLst/>
          </a:prstGeom>
        </p:spPr>
        <p:txBody>
          <a:bodyPr>
            <a:spAutoFit/>
          </a:bodyPr>
          <a:lstStyle/>
          <a:p>
            <a:pPr>
              <a:buFont typeface="Arial" pitchFamily="34" charset="0"/>
              <a:buChar char="•"/>
              <a:defRPr/>
            </a:pPr>
            <a:r>
              <a:rPr lang="en-US" sz="3200" dirty="0">
                <a:effectLst>
                  <a:outerShdw blurRad="38100" dist="38100" dir="2700000" algn="tl">
                    <a:srgbClr val="000000">
                      <a:alpha val="43137"/>
                    </a:srgbClr>
                  </a:outerShdw>
                </a:effectLst>
              </a:rPr>
              <a:t> Clockwise pattern in N. Hemisphere</a:t>
            </a:r>
          </a:p>
          <a:p>
            <a:pPr>
              <a:buFont typeface="Arial" pitchFamily="34" charset="0"/>
              <a:buChar char="•"/>
              <a:defRPr/>
            </a:pPr>
            <a:r>
              <a:rPr lang="en-US" sz="3200" dirty="0">
                <a:effectLst>
                  <a:outerShdw blurRad="38100" dist="38100" dir="2700000" algn="tl">
                    <a:srgbClr val="000000">
                      <a:alpha val="43137"/>
                    </a:srgbClr>
                  </a:outerShdw>
                </a:effectLst>
              </a:rPr>
              <a:t> Counter-clockwise pattern in S. Hemisphere</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p:txBody>
          <a:bodyPr>
            <a:normAutofit fontScale="90000"/>
          </a:bodyPr>
          <a:lstStyle/>
          <a:p>
            <a:pPr eaLnBrk="1" hangingPunct="1">
              <a:defRPr/>
            </a:pPr>
            <a:r>
              <a:rPr lang="en-US" sz="6000" dirty="0" smtClean="0"/>
              <a:t>Surface Current </a:t>
            </a:r>
            <a:r>
              <a:rPr lang="en-US" sz="6000" dirty="0" smtClean="0">
                <a:hlinkClick r:id="rId2"/>
              </a:rPr>
              <a:t>Link</a:t>
            </a:r>
            <a:endParaRPr lang="en-US" sz="6000" dirty="0" smtClean="0"/>
          </a:p>
        </p:txBody>
      </p:sp>
      <p:sp>
        <p:nvSpPr>
          <p:cNvPr id="5123" name="Rectangle 3"/>
          <p:cNvSpPr>
            <a:spLocks noGrp="1" noChangeArrowheads="1"/>
          </p:cNvSpPr>
          <p:nvPr>
            <p:ph idx="1"/>
          </p:nvPr>
        </p:nvSpPr>
        <p:spPr/>
        <p:txBody>
          <a:bodyPr/>
          <a:lstStyle/>
          <a:p>
            <a:pPr eaLnBrk="1" hangingPunct="1">
              <a:defRPr/>
            </a:pPr>
            <a:r>
              <a:rPr lang="en-US" sz="4400" dirty="0" smtClean="0"/>
              <a:t> Horizontal, stream-like movements of water that occur at or near the surface of the ocean</a:t>
            </a:r>
          </a:p>
          <a:p>
            <a:pPr eaLnBrk="1" hangingPunct="1">
              <a:defRPr/>
            </a:pPr>
            <a:r>
              <a:rPr lang="en-US" sz="4400" dirty="0" smtClean="0"/>
              <a:t> Can reach depths of several hundred meters</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2"/>
          <p:cNvSpPr>
            <a:spLocks noGrp="1" noChangeArrowheads="1"/>
          </p:cNvSpPr>
          <p:nvPr>
            <p:ph type="title"/>
          </p:nvPr>
        </p:nvSpPr>
        <p:spPr/>
        <p:txBody>
          <a:bodyPr/>
          <a:lstStyle/>
          <a:p>
            <a:pPr eaLnBrk="1" hangingPunct="1">
              <a:defRPr/>
            </a:pPr>
            <a:r>
              <a:rPr lang="en-US" dirty="0" smtClean="0"/>
              <a:t>Surface Currents continued…</a:t>
            </a:r>
          </a:p>
        </p:txBody>
      </p:sp>
      <p:sp>
        <p:nvSpPr>
          <p:cNvPr id="6147" name="Rectangle 3"/>
          <p:cNvSpPr>
            <a:spLocks noGrp="1" noChangeArrowheads="1"/>
          </p:cNvSpPr>
          <p:nvPr>
            <p:ph idx="1"/>
          </p:nvPr>
        </p:nvSpPr>
        <p:spPr/>
        <p:txBody>
          <a:bodyPr/>
          <a:lstStyle/>
          <a:p>
            <a:pPr eaLnBrk="1" hangingPunct="1">
              <a:defRPr/>
            </a:pPr>
            <a:r>
              <a:rPr lang="en-US" sz="4800" dirty="0" smtClean="0"/>
              <a:t> Controlled by three factors</a:t>
            </a:r>
          </a:p>
          <a:p>
            <a:pPr lvl="1" eaLnBrk="1" hangingPunct="1">
              <a:defRPr/>
            </a:pPr>
            <a:r>
              <a:rPr lang="en-US" sz="4800" dirty="0" smtClean="0"/>
              <a:t> Global winds</a:t>
            </a:r>
          </a:p>
          <a:p>
            <a:pPr lvl="1" eaLnBrk="1" hangingPunct="1">
              <a:defRPr/>
            </a:pPr>
            <a:r>
              <a:rPr lang="en-US" sz="4800" dirty="0" smtClean="0"/>
              <a:t> </a:t>
            </a:r>
            <a:r>
              <a:rPr lang="en-US" sz="4800" dirty="0" err="1" smtClean="0"/>
              <a:t>Coriolis</a:t>
            </a:r>
            <a:r>
              <a:rPr lang="en-US" sz="4800" dirty="0" smtClean="0"/>
              <a:t> Effect</a:t>
            </a:r>
          </a:p>
          <a:p>
            <a:pPr lvl="1" eaLnBrk="1" hangingPunct="1">
              <a:defRPr/>
            </a:pPr>
            <a:r>
              <a:rPr lang="en-US" sz="4800" dirty="0" smtClean="0"/>
              <a:t> Continental Deflections</a:t>
            </a:r>
          </a:p>
          <a:p>
            <a:pPr eaLnBrk="1" hangingPunct="1">
              <a:defRPr/>
            </a:pPr>
            <a:endParaRPr lang="en-US" sz="4800" dirty="0" smtClean="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defRPr/>
            </a:pPr>
            <a:r>
              <a:rPr lang="en-US" dirty="0" smtClean="0"/>
              <a:t>Surface Currents continued…</a:t>
            </a:r>
          </a:p>
        </p:txBody>
      </p:sp>
      <p:sp>
        <p:nvSpPr>
          <p:cNvPr id="7171" name="Rectangle 3"/>
          <p:cNvSpPr>
            <a:spLocks noGrp="1" noChangeArrowheads="1"/>
          </p:cNvSpPr>
          <p:nvPr>
            <p:ph idx="1"/>
          </p:nvPr>
        </p:nvSpPr>
        <p:spPr/>
        <p:txBody>
          <a:bodyPr>
            <a:normAutofit/>
          </a:bodyPr>
          <a:lstStyle/>
          <a:p>
            <a:pPr eaLnBrk="1" hangingPunct="1">
              <a:defRPr/>
            </a:pPr>
            <a:r>
              <a:rPr lang="en-US" sz="3800" dirty="0" smtClean="0"/>
              <a:t>Global Winds</a:t>
            </a:r>
          </a:p>
          <a:p>
            <a:pPr lvl="1" eaLnBrk="1" hangingPunct="1">
              <a:defRPr/>
            </a:pPr>
            <a:r>
              <a:rPr lang="en-US" sz="3800" dirty="0" smtClean="0"/>
              <a:t> Cause surface currents to flow in the direction the wind is blowing</a:t>
            </a:r>
          </a:p>
          <a:p>
            <a:pPr eaLnBrk="1" hangingPunct="1">
              <a:defRPr/>
            </a:pPr>
            <a:r>
              <a:rPr lang="en-US" sz="3800" dirty="0" err="1" smtClean="0"/>
              <a:t>Coriolis</a:t>
            </a:r>
            <a:r>
              <a:rPr lang="en-US" sz="3800" dirty="0" smtClean="0"/>
              <a:t> Effect </a:t>
            </a:r>
            <a:r>
              <a:rPr lang="en-US" sz="3800" dirty="0" smtClean="0">
                <a:hlinkClick r:id="rId2"/>
              </a:rPr>
              <a:t>Link</a:t>
            </a:r>
            <a:endParaRPr lang="en-US" sz="3800" dirty="0" smtClean="0"/>
          </a:p>
          <a:p>
            <a:pPr lvl="1" eaLnBrk="1" hangingPunct="1">
              <a:defRPr/>
            </a:pPr>
            <a:r>
              <a:rPr lang="en-US" sz="3800" dirty="0" smtClean="0"/>
              <a:t> Apparent curving of moving objects (</a:t>
            </a:r>
            <a:r>
              <a:rPr lang="en-US" sz="3800" dirty="0" err="1" smtClean="0"/>
              <a:t>ie</a:t>
            </a:r>
            <a:r>
              <a:rPr lang="en-US" sz="3800" dirty="0" smtClean="0"/>
              <a:t>- Water) due to the Earth’s rotation</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defRPr/>
            </a:pPr>
            <a:r>
              <a:rPr lang="en-US" dirty="0" smtClean="0"/>
              <a:t>Surface Currents continued…</a:t>
            </a:r>
          </a:p>
        </p:txBody>
      </p:sp>
      <p:sp>
        <p:nvSpPr>
          <p:cNvPr id="8195" name="Rectangle 3"/>
          <p:cNvSpPr>
            <a:spLocks noGrp="1" noChangeArrowheads="1"/>
          </p:cNvSpPr>
          <p:nvPr>
            <p:ph idx="1"/>
          </p:nvPr>
        </p:nvSpPr>
        <p:spPr>
          <a:xfrm>
            <a:off x="228600" y="1905000"/>
            <a:ext cx="8534400" cy="4114800"/>
          </a:xfrm>
        </p:spPr>
        <p:txBody>
          <a:bodyPr>
            <a:normAutofit fontScale="92500" lnSpcReduction="10000"/>
          </a:bodyPr>
          <a:lstStyle/>
          <a:p>
            <a:pPr eaLnBrk="1" hangingPunct="1">
              <a:defRPr/>
            </a:pPr>
            <a:r>
              <a:rPr lang="en-US" sz="3800" dirty="0" err="1" smtClean="0"/>
              <a:t>Coriolis</a:t>
            </a:r>
            <a:r>
              <a:rPr lang="en-US" sz="3800" dirty="0" smtClean="0"/>
              <a:t> Effect </a:t>
            </a:r>
          </a:p>
          <a:p>
            <a:pPr lvl="1" eaLnBrk="1" hangingPunct="1">
              <a:defRPr/>
            </a:pPr>
            <a:r>
              <a:rPr lang="en-US" sz="3800" dirty="0" smtClean="0"/>
              <a:t> Northern Hemisphere = clockwise</a:t>
            </a:r>
          </a:p>
          <a:p>
            <a:pPr lvl="1" eaLnBrk="1" hangingPunct="1">
              <a:defRPr/>
            </a:pPr>
            <a:r>
              <a:rPr lang="en-US" sz="3800" dirty="0" smtClean="0"/>
              <a:t> Southern Hemisphere = counter clockwise</a:t>
            </a:r>
          </a:p>
          <a:p>
            <a:pPr eaLnBrk="1" hangingPunct="1">
              <a:defRPr/>
            </a:pPr>
            <a:r>
              <a:rPr lang="en-US" sz="3800" dirty="0" smtClean="0"/>
              <a:t>Continental Deflections</a:t>
            </a:r>
          </a:p>
          <a:p>
            <a:pPr lvl="1" eaLnBrk="1" hangingPunct="1">
              <a:defRPr/>
            </a:pPr>
            <a:r>
              <a:rPr lang="en-US" sz="3800" dirty="0" smtClean="0"/>
              <a:t> Shape of continents change the direction of current flow</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2"/>
          <p:cNvSpPr>
            <a:spLocks noGrp="1" noChangeArrowheads="1"/>
          </p:cNvSpPr>
          <p:nvPr>
            <p:ph type="title"/>
          </p:nvPr>
        </p:nvSpPr>
        <p:spPr/>
        <p:txBody>
          <a:bodyPr>
            <a:normAutofit fontScale="90000"/>
          </a:bodyPr>
          <a:lstStyle/>
          <a:p>
            <a:pPr eaLnBrk="1" hangingPunct="1">
              <a:defRPr/>
            </a:pPr>
            <a:r>
              <a:rPr lang="en-US" sz="6600" dirty="0" smtClean="0"/>
              <a:t>Deep Currents</a:t>
            </a:r>
          </a:p>
        </p:txBody>
      </p:sp>
      <p:sp>
        <p:nvSpPr>
          <p:cNvPr id="9219" name="Rectangle 3"/>
          <p:cNvSpPr>
            <a:spLocks noGrp="1" noChangeArrowheads="1"/>
          </p:cNvSpPr>
          <p:nvPr>
            <p:ph idx="1"/>
          </p:nvPr>
        </p:nvSpPr>
        <p:spPr>
          <a:xfrm>
            <a:off x="304800" y="1905000"/>
            <a:ext cx="8534400" cy="4114800"/>
          </a:xfrm>
        </p:spPr>
        <p:txBody>
          <a:bodyPr/>
          <a:lstStyle/>
          <a:p>
            <a:pPr eaLnBrk="1" hangingPunct="1">
              <a:defRPr/>
            </a:pPr>
            <a:r>
              <a:rPr lang="en-US" sz="4300" dirty="0" smtClean="0"/>
              <a:t> Stream like movement of ocean water far below the surface</a:t>
            </a:r>
          </a:p>
          <a:p>
            <a:pPr eaLnBrk="1" hangingPunct="1">
              <a:defRPr/>
            </a:pPr>
            <a:r>
              <a:rPr lang="en-US" sz="4300" dirty="0" smtClean="0"/>
              <a:t> Caused by changes in density</a:t>
            </a:r>
          </a:p>
          <a:p>
            <a:pPr lvl="1" eaLnBrk="1" hangingPunct="1">
              <a:defRPr/>
            </a:pPr>
            <a:r>
              <a:rPr lang="en-US" sz="4300" dirty="0" smtClean="0"/>
              <a:t> Change in temperature</a:t>
            </a:r>
          </a:p>
          <a:p>
            <a:pPr lvl="1" eaLnBrk="1" hangingPunct="1">
              <a:defRPr/>
            </a:pPr>
            <a:r>
              <a:rPr lang="en-US" sz="4300" dirty="0" smtClean="0"/>
              <a:t> Change in salinity</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556" name="Picture 4" descr="im28"/>
          <p:cNvPicPr>
            <a:picLocks noChangeAspect="1" noChangeArrowheads="1"/>
          </p:cNvPicPr>
          <p:nvPr/>
        </p:nvPicPr>
        <p:blipFill>
          <a:blip r:embed="rId2"/>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 presetClass="entr" presetSubtype="32" fill="hold" nodeType="afterEffect">
                                  <p:stCondLst>
                                    <p:cond delay="0"/>
                                  </p:stCondLst>
                                  <p:childTnLst>
                                    <p:set>
                                      <p:cBhvr>
                                        <p:cTn id="6" dur="1" fill="hold">
                                          <p:stCondLst>
                                            <p:cond delay="0"/>
                                          </p:stCondLst>
                                        </p:cTn>
                                        <p:tgtEl>
                                          <p:spTgt spid="23556"/>
                                        </p:tgtEl>
                                        <p:attrNameLst>
                                          <p:attrName>style.visibility</p:attrName>
                                        </p:attrNameLst>
                                      </p:cBhvr>
                                      <p:to>
                                        <p:strVal val="visible"/>
                                      </p:to>
                                    </p:set>
                                    <p:animEffect transition="in" filter="box(out)">
                                      <p:cBhvr>
                                        <p:cTn id="7" dur="500"/>
                                        <p:tgtEl>
                                          <p:spTgt spid="235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solidFill>
                  <a:srgbClr val="FF0000"/>
                </a:solidFill>
              </a:rPr>
              <a:t>Ocean Currents</a:t>
            </a:r>
            <a:endParaRPr lang="en-US" dirty="0">
              <a:solidFill>
                <a:srgbClr val="FF0000"/>
              </a:solidFill>
            </a:endParaRPr>
          </a:p>
        </p:txBody>
      </p:sp>
      <p:sp>
        <p:nvSpPr>
          <p:cNvPr id="4" name="Rectangle 3"/>
          <p:cNvSpPr/>
          <p:nvPr/>
        </p:nvSpPr>
        <p:spPr>
          <a:xfrm>
            <a:off x="533400" y="1447800"/>
            <a:ext cx="7772400" cy="1323439"/>
          </a:xfrm>
          <a:prstGeom prst="rect">
            <a:avLst/>
          </a:prstGeom>
          <a:noFill/>
        </p:spPr>
        <p:txBody>
          <a:bodyPr wrap="square" lIns="91440" tIns="45720" rIns="91440" bIns="45720">
            <a:spAutoFit/>
          </a:bodyPr>
          <a:lstStyle/>
          <a:p>
            <a:pPr algn="ctr"/>
            <a:r>
              <a:rPr lang="en-US" sz="8000" b="1" cap="none" spc="0" dirty="0" smtClean="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rPr>
              <a:t>Ocean Currents</a:t>
            </a:r>
            <a:endParaRPr lang="en-US" sz="8000" b="1" cap="none" spc="0" dirty="0">
              <a:ln w="17780" cmpd="sng">
                <a:solidFill>
                  <a:srgbClr val="FFFFFF"/>
                </a:solidFill>
                <a:prstDash val="solid"/>
                <a:miter lim="800000"/>
              </a:ln>
              <a:gradFill rotWithShape="1">
                <a:gsLst>
                  <a:gs pos="0">
                    <a:srgbClr val="000000">
                      <a:tint val="92000"/>
                      <a:shade val="100000"/>
                      <a:satMod val="150000"/>
                    </a:srgbClr>
                  </a:gs>
                  <a:gs pos="49000">
                    <a:srgbClr val="000000">
                      <a:tint val="89000"/>
                      <a:shade val="90000"/>
                      <a:satMod val="150000"/>
                    </a:srgbClr>
                  </a:gs>
                  <a:gs pos="50000">
                    <a:srgbClr val="000000">
                      <a:tint val="100000"/>
                      <a:shade val="75000"/>
                      <a:satMod val="150000"/>
                    </a:srgbClr>
                  </a:gs>
                  <a:gs pos="95000">
                    <a:srgbClr val="000000">
                      <a:shade val="47000"/>
                      <a:satMod val="150000"/>
                    </a:srgbClr>
                  </a:gs>
                  <a:gs pos="100000">
                    <a:srgbClr val="000000">
                      <a:shade val="39000"/>
                      <a:satMod val="150000"/>
                    </a:srgbClr>
                  </a:gs>
                </a:gsLst>
                <a:lin ang="5400000"/>
              </a:gradFill>
              <a:effectLst>
                <a:outerShdw blurRad="50800" algn="tl" rotWithShape="0">
                  <a:srgbClr val="000000"/>
                </a:outerShdw>
              </a:effectLst>
            </a:endParaRPr>
          </a:p>
        </p:txBody>
      </p:sp>
      <p:sp>
        <p:nvSpPr>
          <p:cNvPr id="5" name="Rectangle 4"/>
          <p:cNvSpPr/>
          <p:nvPr/>
        </p:nvSpPr>
        <p:spPr>
          <a:xfrm>
            <a:off x="2286000" y="3429000"/>
            <a:ext cx="4017318" cy="769441"/>
          </a:xfrm>
          <a:prstGeom prst="rect">
            <a:avLst/>
          </a:prstGeom>
        </p:spPr>
        <p:txBody>
          <a:bodyPr wrap="none">
            <a:spAutoFit/>
          </a:bodyPr>
          <a:lstStyle/>
          <a:p>
            <a:r>
              <a:rPr lang="en-US" sz="4400" dirty="0" smtClean="0">
                <a:solidFill>
                  <a:srgbClr val="FF0000"/>
                </a:solidFill>
              </a:rPr>
              <a:t>Ocean Currents</a:t>
            </a:r>
            <a:endParaRPr lang="en-US" sz="4400" dirty="0"/>
          </a:p>
        </p:txBody>
      </p:sp>
      <p:sp>
        <p:nvSpPr>
          <p:cNvPr id="7" name="Rectangle 6"/>
          <p:cNvSpPr/>
          <p:nvPr/>
        </p:nvSpPr>
        <p:spPr>
          <a:xfrm>
            <a:off x="5638800" y="5410200"/>
            <a:ext cx="2623988" cy="523220"/>
          </a:xfrm>
          <a:prstGeom prst="rect">
            <a:avLst/>
          </a:prstGeom>
        </p:spPr>
        <p:txBody>
          <a:bodyPr wrap="none">
            <a:spAutoFit/>
          </a:bodyPr>
          <a:lstStyle/>
          <a:p>
            <a:r>
              <a:rPr lang="en-US" sz="2800" dirty="0" smtClean="0">
                <a:solidFill>
                  <a:srgbClr val="FF0000"/>
                </a:solidFill>
              </a:rPr>
              <a:t>Ocean Currents</a:t>
            </a:r>
            <a:endParaRPr lang="en-US" sz="2800" dirty="0"/>
          </a:p>
        </p:txBody>
      </p:sp>
      <p:sp>
        <p:nvSpPr>
          <p:cNvPr id="8" name="Rectangle 7"/>
          <p:cNvSpPr/>
          <p:nvPr/>
        </p:nvSpPr>
        <p:spPr>
          <a:xfrm>
            <a:off x="2971800" y="5791200"/>
            <a:ext cx="2277996" cy="461665"/>
          </a:xfrm>
          <a:prstGeom prst="rect">
            <a:avLst/>
          </a:prstGeom>
        </p:spPr>
        <p:txBody>
          <a:bodyPr wrap="none">
            <a:spAutoFit/>
          </a:bodyPr>
          <a:lstStyle/>
          <a:p>
            <a:r>
              <a:rPr lang="en-US" sz="2400" dirty="0" smtClean="0">
                <a:solidFill>
                  <a:srgbClr val="FF0000"/>
                </a:solidFill>
              </a:rPr>
              <a:t>Ocean Currents</a:t>
            </a:r>
            <a:endParaRPr lang="en-US" sz="2400" dirty="0"/>
          </a:p>
        </p:txBody>
      </p:sp>
    </p:spTree>
    <p:extLst>
      <p:ext uri="{BB962C8B-B14F-4D97-AF65-F5344CB8AC3E}">
        <p14:creationId xmlns="" xmlns:p14="http://schemas.microsoft.com/office/powerpoint/2010/main" val="122256951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normAutofit fontScale="90000"/>
          </a:bodyPr>
          <a:lstStyle/>
          <a:p>
            <a:pPr eaLnBrk="1" hangingPunct="1">
              <a:defRPr/>
            </a:pPr>
            <a:r>
              <a:rPr lang="en-US" sz="4800" dirty="0" smtClean="0"/>
              <a:t>Deep Currents continued…</a:t>
            </a:r>
          </a:p>
        </p:txBody>
      </p:sp>
      <p:sp>
        <p:nvSpPr>
          <p:cNvPr id="10243" name="Rectangle 3"/>
          <p:cNvSpPr>
            <a:spLocks noGrp="1" noChangeArrowheads="1"/>
          </p:cNvSpPr>
          <p:nvPr>
            <p:ph idx="1"/>
          </p:nvPr>
        </p:nvSpPr>
        <p:spPr>
          <a:xfrm>
            <a:off x="381000" y="1905000"/>
            <a:ext cx="8458200" cy="4114800"/>
          </a:xfrm>
        </p:spPr>
        <p:txBody>
          <a:bodyPr>
            <a:normAutofit fontScale="92500" lnSpcReduction="10000"/>
          </a:bodyPr>
          <a:lstStyle/>
          <a:p>
            <a:pPr eaLnBrk="1" hangingPunct="1">
              <a:defRPr/>
            </a:pPr>
            <a:r>
              <a:rPr lang="en-US" sz="4600" dirty="0" smtClean="0"/>
              <a:t> Change in temperature</a:t>
            </a:r>
          </a:p>
          <a:p>
            <a:pPr lvl="1" eaLnBrk="1" hangingPunct="1">
              <a:defRPr/>
            </a:pPr>
            <a:r>
              <a:rPr lang="en-US" sz="4600" dirty="0" smtClean="0"/>
              <a:t> Decreasing the temperature of water increases density</a:t>
            </a:r>
          </a:p>
          <a:p>
            <a:pPr eaLnBrk="1" hangingPunct="1">
              <a:defRPr/>
            </a:pPr>
            <a:r>
              <a:rPr lang="en-US" sz="4600" dirty="0" smtClean="0"/>
              <a:t> Change in salinity</a:t>
            </a:r>
          </a:p>
          <a:p>
            <a:pPr lvl="1" eaLnBrk="1" hangingPunct="1">
              <a:defRPr/>
            </a:pPr>
            <a:r>
              <a:rPr lang="en-US" sz="4600" dirty="0" smtClean="0"/>
              <a:t> Increasing the salinity of water increases density</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title"/>
          </p:nvPr>
        </p:nvSpPr>
        <p:spPr/>
        <p:txBody>
          <a:bodyPr/>
          <a:lstStyle/>
          <a:p>
            <a:pPr eaLnBrk="1" hangingPunct="1">
              <a:defRPr/>
            </a:pPr>
            <a:r>
              <a:rPr lang="en-US" dirty="0" smtClean="0"/>
              <a:t>Surface currents and climate</a:t>
            </a:r>
          </a:p>
        </p:txBody>
      </p:sp>
      <p:sp>
        <p:nvSpPr>
          <p:cNvPr id="11267" name="Rectangle 3"/>
          <p:cNvSpPr>
            <a:spLocks noGrp="1" noChangeArrowheads="1"/>
          </p:cNvSpPr>
          <p:nvPr>
            <p:ph idx="1"/>
          </p:nvPr>
        </p:nvSpPr>
        <p:spPr>
          <a:xfrm>
            <a:off x="304800" y="1905000"/>
            <a:ext cx="8458200" cy="4114800"/>
          </a:xfrm>
        </p:spPr>
        <p:txBody>
          <a:bodyPr/>
          <a:lstStyle/>
          <a:p>
            <a:pPr eaLnBrk="1" hangingPunct="1">
              <a:defRPr/>
            </a:pPr>
            <a:r>
              <a:rPr lang="en-US" sz="4400" dirty="0" smtClean="0"/>
              <a:t> Warm water currents</a:t>
            </a:r>
          </a:p>
          <a:p>
            <a:pPr lvl="1" eaLnBrk="1" hangingPunct="1">
              <a:defRPr/>
            </a:pPr>
            <a:r>
              <a:rPr lang="en-US" sz="4400" dirty="0" smtClean="0"/>
              <a:t> On the east coasts of continents</a:t>
            </a:r>
          </a:p>
          <a:p>
            <a:pPr lvl="1" eaLnBrk="1" hangingPunct="1">
              <a:defRPr/>
            </a:pPr>
            <a:r>
              <a:rPr lang="en-US" sz="4400" dirty="0" smtClean="0"/>
              <a:t> Bring warm water to colder regions</a:t>
            </a: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2"/>
          <p:cNvSpPr>
            <a:spLocks noGrp="1" noChangeArrowheads="1"/>
          </p:cNvSpPr>
          <p:nvPr>
            <p:ph type="title"/>
          </p:nvPr>
        </p:nvSpPr>
        <p:spPr/>
        <p:txBody>
          <a:bodyPr/>
          <a:lstStyle/>
          <a:p>
            <a:pPr eaLnBrk="1" hangingPunct="1">
              <a:defRPr/>
            </a:pPr>
            <a:r>
              <a:rPr lang="en-US" dirty="0" smtClean="0"/>
              <a:t>Surface currents and climate</a:t>
            </a:r>
          </a:p>
        </p:txBody>
      </p:sp>
      <p:sp>
        <p:nvSpPr>
          <p:cNvPr id="12291" name="Rectangle 3"/>
          <p:cNvSpPr>
            <a:spLocks noGrp="1" noChangeArrowheads="1"/>
          </p:cNvSpPr>
          <p:nvPr>
            <p:ph idx="1"/>
          </p:nvPr>
        </p:nvSpPr>
        <p:spPr/>
        <p:txBody>
          <a:bodyPr/>
          <a:lstStyle/>
          <a:p>
            <a:pPr eaLnBrk="1" hangingPunct="1">
              <a:defRPr/>
            </a:pPr>
            <a:r>
              <a:rPr lang="en-US" sz="4400" dirty="0" smtClean="0"/>
              <a:t> Cold water currents</a:t>
            </a:r>
          </a:p>
          <a:p>
            <a:pPr lvl="1" eaLnBrk="1" hangingPunct="1">
              <a:defRPr/>
            </a:pPr>
            <a:r>
              <a:rPr lang="en-US" sz="4400" dirty="0" smtClean="0"/>
              <a:t> On the west coasts of continents</a:t>
            </a:r>
          </a:p>
          <a:p>
            <a:pPr lvl="1" eaLnBrk="1" hangingPunct="1">
              <a:defRPr/>
            </a:pPr>
            <a:r>
              <a:rPr lang="en-US" sz="4400" dirty="0" smtClean="0"/>
              <a:t> Bring cold water to warmer regions</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WordArt 4"/>
          <p:cNvSpPr>
            <a:spLocks noChangeArrowheads="1" noChangeShapeType="1" noTextEdit="1"/>
          </p:cNvSpPr>
          <p:nvPr/>
        </p:nvSpPr>
        <p:spPr bwMode="auto">
          <a:xfrm>
            <a:off x="2971800" y="381000"/>
            <a:ext cx="3124200" cy="914400"/>
          </a:xfrm>
          <a:prstGeom prst="rect">
            <a:avLst/>
          </a:prstGeom>
        </p:spPr>
        <p:txBody>
          <a:bodyPr wrap="none" fromWordArt="1">
            <a:prstTxWarp prst="textPlain">
              <a:avLst>
                <a:gd name="adj" fmla="val 50000"/>
              </a:avLst>
            </a:prstTxWarp>
          </a:bodyPr>
          <a:lstStyle/>
          <a:p>
            <a:pPr algn="ctr"/>
            <a:r>
              <a:rPr lang="en-US" sz="3600" kern="10" spc="720" dirty="0">
                <a:ln w="9525">
                  <a:noFill/>
                  <a:round/>
                  <a:headEnd/>
                  <a:tailEnd/>
                </a:ln>
                <a:gradFill rotWithShape="1">
                  <a:gsLst>
                    <a:gs pos="0">
                      <a:srgbClr val="AAAAAA"/>
                    </a:gs>
                    <a:gs pos="100000">
                      <a:srgbClr val="FFFFFF"/>
                    </a:gs>
                  </a:gsLst>
                  <a:lin ang="5400000" scaled="1"/>
                </a:gradFill>
                <a:effectLst>
                  <a:outerShdw dist="45791" dir="3378596" algn="ctr" rotWithShape="0">
                    <a:srgbClr val="4D4D4D"/>
                  </a:outerShdw>
                </a:effectLst>
                <a:latin typeface="Arial Black"/>
              </a:rPr>
              <a:t>Tides</a:t>
            </a:r>
          </a:p>
        </p:txBody>
      </p:sp>
      <p:pic>
        <p:nvPicPr>
          <p:cNvPr id="39939" name="Picture 6" descr="Earth and moon viewed by Clementine"/>
          <p:cNvPicPr>
            <a:picLocks noChangeAspect="1" noChangeArrowheads="1"/>
          </p:cNvPicPr>
          <p:nvPr/>
        </p:nvPicPr>
        <p:blipFill>
          <a:blip r:embed="rId3"/>
          <a:srcRect l="1266" b="3113"/>
          <a:stretch>
            <a:fillRect/>
          </a:stretch>
        </p:blipFill>
        <p:spPr bwMode="auto">
          <a:xfrm>
            <a:off x="1446213" y="1828800"/>
            <a:ext cx="5792787" cy="4622800"/>
          </a:xfrm>
          <a:prstGeom prst="rect">
            <a:avLst/>
          </a:prstGeom>
          <a:noFill/>
          <a:ln w="9525">
            <a:noFill/>
            <a:miter lim="800000"/>
            <a:headEnd/>
            <a:tailEnd/>
          </a:ln>
        </p:spPr>
      </p:pic>
      <p:sp>
        <p:nvSpPr>
          <p:cNvPr id="4" name="Rectangle 3"/>
          <p:cNvSpPr/>
          <p:nvPr/>
        </p:nvSpPr>
        <p:spPr>
          <a:xfrm rot="20281688">
            <a:off x="3440920" y="2967334"/>
            <a:ext cx="2807479" cy="923330"/>
          </a:xfrm>
          <a:prstGeom prst="rect">
            <a:avLst/>
          </a:prstGeom>
          <a:noFill/>
        </p:spPr>
        <p:txBody>
          <a:bodyPr wrap="square" lIns="91440" tIns="45720" rIns="91440" bIns="45720">
            <a:spAutoFit/>
          </a:bodyPr>
          <a:lstStyle/>
          <a:p>
            <a:pPr algn="ctr"/>
            <a:r>
              <a:rPr lang="en-US" sz="5400" b="1" kern="10"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latin typeface="Arial Black"/>
              </a:rPr>
              <a:t>Tides</a:t>
            </a:r>
            <a:endParaRPr lang="en-US" sz="5400" b="1" cap="none" spc="0" dirty="0">
              <a:ln w="31550" cmpd="sng">
                <a:gradFill>
                  <a:gsLst>
                    <a:gs pos="25000">
                      <a:schemeClr val="accent1">
                        <a:shade val="25000"/>
                        <a:satMod val="190000"/>
                      </a:schemeClr>
                    </a:gs>
                    <a:gs pos="80000">
                      <a:schemeClr val="accent1">
                        <a:tint val="75000"/>
                        <a:satMod val="190000"/>
                      </a:schemeClr>
                    </a:gs>
                  </a:gsLst>
                  <a:lin ang="5400000"/>
                </a:gradFill>
                <a:prstDash val="solid"/>
              </a:ln>
              <a:solidFill>
                <a:srgbClr val="FFFFFF"/>
              </a:solidFill>
              <a:effectLst>
                <a:outerShdw blurRad="41275" dist="12700" dir="12000000" algn="tl" rotWithShape="0">
                  <a:srgbClr val="000000">
                    <a:alpha val="40000"/>
                  </a:srgbClr>
                </a:outerShdw>
              </a:effectLst>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Rectangle 1"/>
          <p:cNvSpPr>
            <a:spLocks noGrp="1" noChangeArrowheads="1"/>
          </p:cNvSpPr>
          <p:nvPr>
            <p:ph type="title" idx="4294967295"/>
          </p:nvPr>
        </p:nvSpPr>
        <p:spPr>
          <a:xfrm>
            <a:off x="0" y="274638"/>
            <a:ext cx="8229600" cy="11430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Tides</a:t>
            </a:r>
          </a:p>
        </p:txBody>
      </p:sp>
      <p:sp>
        <p:nvSpPr>
          <p:cNvPr id="12290" name="Rectangle 2"/>
          <p:cNvSpPr>
            <a:spLocks noGrp="1" noChangeArrowheads="1"/>
          </p:cNvSpPr>
          <p:nvPr>
            <p:ph type="body" idx="4294967295"/>
          </p:nvPr>
        </p:nvSpPr>
        <p:spPr>
          <a:xfrm>
            <a:off x="0" y="1219200"/>
            <a:ext cx="4343400" cy="19812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lnSpc>
                <a:spcPct val="93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smtClean="0"/>
              <a:t>The rhythmic rise and fall of the ocean’s water</a:t>
            </a:r>
          </a:p>
          <a:p>
            <a:pPr eaLnBrk="1" hangingPunct="1">
              <a:spcBef>
                <a:spcPts val="7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800" smtClean="0"/>
          </a:p>
          <a:p>
            <a:pPr lvl="1" eaLnBrk="1" hangingPunct="1">
              <a:spcBef>
                <a:spcPts val="6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spcBef>
                <a:spcPts val="6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p:txBody>
      </p:sp>
      <p:grpSp>
        <p:nvGrpSpPr>
          <p:cNvPr id="2" name="Group 3"/>
          <p:cNvGrpSpPr>
            <a:grpSpLocks/>
          </p:cNvGrpSpPr>
          <p:nvPr/>
        </p:nvGrpSpPr>
        <p:grpSpPr bwMode="auto">
          <a:xfrm>
            <a:off x="5029200" y="1676400"/>
            <a:ext cx="3511550" cy="3862388"/>
            <a:chOff x="3168" y="1056"/>
            <a:chExt cx="2212" cy="2433"/>
          </a:xfrm>
        </p:grpSpPr>
        <p:pic>
          <p:nvPicPr>
            <p:cNvPr id="45062" name="Picture 4"/>
            <p:cNvPicPr>
              <a:picLocks noChangeAspect="1" noChangeArrowheads="1"/>
            </p:cNvPicPr>
            <p:nvPr/>
          </p:nvPicPr>
          <p:blipFill>
            <a:blip r:embed="rId3"/>
            <a:srcRect/>
            <a:stretch>
              <a:fillRect/>
            </a:stretch>
          </p:blipFill>
          <p:spPr bwMode="auto">
            <a:xfrm>
              <a:off x="3168" y="1056"/>
              <a:ext cx="2213" cy="2434"/>
            </a:xfrm>
            <a:prstGeom prst="rect">
              <a:avLst/>
            </a:prstGeom>
            <a:noFill/>
            <a:ln w="9525">
              <a:noFill/>
              <a:miter lim="800000"/>
              <a:headEnd/>
              <a:tailEnd/>
            </a:ln>
          </p:spPr>
        </p:pic>
        <p:sp>
          <p:nvSpPr>
            <p:cNvPr id="45063" name="AutoShape 5"/>
            <p:cNvSpPr>
              <a:spLocks noChangeArrowheads="1"/>
            </p:cNvSpPr>
            <p:nvPr/>
          </p:nvSpPr>
          <p:spPr bwMode="auto">
            <a:xfrm>
              <a:off x="3168" y="1056"/>
              <a:ext cx="2213" cy="2434"/>
            </a:xfrm>
            <a:prstGeom prst="roundRect">
              <a:avLst>
                <a:gd name="adj" fmla="val 42"/>
              </a:avLst>
            </a:prstGeom>
            <a:noFill/>
            <a:ln w="28440">
              <a:solidFill>
                <a:srgbClr val="000000"/>
              </a:solidFill>
              <a:round/>
              <a:headEnd/>
              <a:tailEnd/>
            </a:ln>
          </p:spPr>
          <p:txBody>
            <a:bodyPr wrap="none" anchor="ctr"/>
            <a:lstStyle/>
            <a:p>
              <a:endParaRPr lang="en-US" altLang="en-US"/>
            </a:p>
          </p:txBody>
        </p:sp>
      </p:grpSp>
      <p:sp>
        <p:nvSpPr>
          <p:cNvPr id="12295" name="Text Box 7"/>
          <p:cNvSpPr txBox="1">
            <a:spLocks noChangeArrowheads="1"/>
          </p:cNvSpPr>
          <p:nvPr/>
        </p:nvSpPr>
        <p:spPr bwMode="auto">
          <a:xfrm>
            <a:off x="228600" y="2286000"/>
            <a:ext cx="4953000" cy="2830513"/>
          </a:xfrm>
          <a:prstGeom prst="rect">
            <a:avLst/>
          </a:prstGeom>
          <a:noFill/>
          <a:ln w="9525">
            <a:noFill/>
            <a:miter lim="800000"/>
            <a:headEnd/>
            <a:tailEnd/>
          </a:ln>
          <a:effectLst/>
        </p:spPr>
        <p:txBody>
          <a:bodyPr>
            <a:spAutoFit/>
          </a:bodyPr>
          <a:lstStyle/>
          <a:p>
            <a:endParaRPr lang="en-GB" altLang="en-US" sz="2400" b="1" i="1" u="sng">
              <a:solidFill>
                <a:srgbClr val="000000"/>
              </a:solidFill>
            </a:endParaRPr>
          </a:p>
          <a:p>
            <a:pPr lvl="1"/>
            <a:r>
              <a:rPr lang="en-GB" altLang="en-US" sz="2400" u="sng"/>
              <a:t>High tide</a:t>
            </a:r>
            <a:r>
              <a:rPr lang="en-GB" altLang="en-US" sz="2400"/>
              <a:t> = rising, incoming 	tide, flow</a:t>
            </a:r>
          </a:p>
          <a:p>
            <a:pPr lvl="1"/>
            <a:r>
              <a:rPr lang="en-GB" altLang="en-US" sz="2400" u="sng"/>
              <a:t>Low tide</a:t>
            </a:r>
            <a:r>
              <a:rPr lang="en-GB" altLang="en-US" sz="2400"/>
              <a:t> = receding, outgoing 	tide, ebb</a:t>
            </a:r>
          </a:p>
          <a:p>
            <a:pPr>
              <a:spcBef>
                <a:spcPct val="50000"/>
              </a:spcBef>
            </a:pPr>
            <a:r>
              <a:rPr lang="en-US" altLang="en-US" sz="2400"/>
              <a:t>     </a:t>
            </a:r>
            <a:r>
              <a:rPr lang="en-US" altLang="en-US" sz="2400" u="sng"/>
              <a:t>Slack tide</a:t>
            </a:r>
            <a:r>
              <a:rPr lang="en-US" altLang="en-US" sz="2400"/>
              <a:t> = vertical movement 	stops</a:t>
            </a:r>
            <a:endParaRPr lang="en-US" altLang="en-US" sz="2400" u="sng"/>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1" fill="hold" grpId="0" nodeType="clickEffect">
                                  <p:stCondLst>
                                    <p:cond delay="0"/>
                                  </p:stCondLst>
                                  <p:childTnLst>
                                    <p:set>
                                      <p:cBhvr>
                                        <p:cTn id="6" dur="1" fill="hold">
                                          <p:stCondLst>
                                            <p:cond delay="0"/>
                                          </p:stCondLst>
                                        </p:cTn>
                                        <p:tgtEl>
                                          <p:spTgt spid="12289"/>
                                        </p:tgtEl>
                                        <p:attrNameLst>
                                          <p:attrName>style.visibility</p:attrName>
                                        </p:attrNameLst>
                                      </p:cBhvr>
                                      <p:to>
                                        <p:strVal val="visible"/>
                                      </p:to>
                                    </p:set>
                                    <p:anim calcmode="lin" valueType="num">
                                      <p:cBhvr additive="base">
                                        <p:cTn id="7" dur="2000" fill="hold"/>
                                        <p:tgtEl>
                                          <p:spTgt spid="12289"/>
                                        </p:tgtEl>
                                        <p:attrNameLst>
                                          <p:attrName>ppt_x</p:attrName>
                                        </p:attrNameLst>
                                      </p:cBhvr>
                                      <p:tavLst>
                                        <p:tav tm="0">
                                          <p:val>
                                            <p:strVal val="#ppt_x"/>
                                          </p:val>
                                        </p:tav>
                                        <p:tav tm="100000">
                                          <p:val>
                                            <p:strVal val="#ppt_x"/>
                                          </p:val>
                                        </p:tav>
                                      </p:tavLst>
                                    </p:anim>
                                    <p:anim calcmode="lin" valueType="num">
                                      <p:cBhvr additive="base">
                                        <p:cTn id="8" dur="2000" fill="hold"/>
                                        <p:tgtEl>
                                          <p:spTgt spid="12289"/>
                                        </p:tgtEl>
                                        <p:attrNameLst>
                                          <p:attrName>ppt_y</p:attrName>
                                        </p:attrNameLst>
                                      </p:cBhvr>
                                      <p:tavLst>
                                        <p:tav tm="0">
                                          <p:val>
                                            <p:strVal val="0-#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3" presetClass="entr" presetSubtype="10" fill="hold" grpId="0" nodeType="clickEffect">
                                  <p:stCondLst>
                                    <p:cond delay="0"/>
                                  </p:stCondLst>
                                  <p:childTnLst>
                                    <p:set>
                                      <p:cBhvr>
                                        <p:cTn id="12" dur="1" fill="hold">
                                          <p:stCondLst>
                                            <p:cond delay="0"/>
                                          </p:stCondLst>
                                        </p:cTn>
                                        <p:tgtEl>
                                          <p:spTgt spid="12290">
                                            <p:txEl>
                                              <p:pRg st="0" end="0"/>
                                            </p:txEl>
                                          </p:spTgt>
                                        </p:tgtEl>
                                        <p:attrNameLst>
                                          <p:attrName>style.visibility</p:attrName>
                                        </p:attrNameLst>
                                      </p:cBhvr>
                                      <p:to>
                                        <p:strVal val="visible"/>
                                      </p:to>
                                    </p:set>
                                    <p:animEffect transition="in" filter="blinds(horizontal)">
                                      <p:cBhvr>
                                        <p:cTn id="13" dur="500"/>
                                        <p:tgtEl>
                                          <p:spTgt spid="12290">
                                            <p:txEl>
                                              <p:pRg st="0" end="0"/>
                                            </p:txEl>
                                          </p:spTgt>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3" presetClass="entr" presetSubtype="10" fill="hold" grpId="0" nodeType="clickEffect">
                                  <p:stCondLst>
                                    <p:cond delay="0"/>
                                  </p:stCondLst>
                                  <p:childTnLst>
                                    <p:set>
                                      <p:cBhvr>
                                        <p:cTn id="17" dur="1" fill="hold">
                                          <p:stCondLst>
                                            <p:cond delay="0"/>
                                          </p:stCondLst>
                                        </p:cTn>
                                        <p:tgtEl>
                                          <p:spTgt spid="12295"/>
                                        </p:tgtEl>
                                        <p:attrNameLst>
                                          <p:attrName>style.visibility</p:attrName>
                                        </p:attrNameLst>
                                      </p:cBhvr>
                                      <p:to>
                                        <p:strVal val="visible"/>
                                      </p:to>
                                    </p:set>
                                    <p:animEffect transition="in" filter="blinds(horizontal)">
                                      <p:cBhvr>
                                        <p:cTn id="18" dur="500"/>
                                        <p:tgtEl>
                                          <p:spTgt spid="12295"/>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9" presetClass="entr" presetSubtype="0" fill="hold" nodeType="click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dissolve">
                                      <p:cBhvr>
                                        <p:cTn id="23"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89" grpId="0"/>
      <p:bldP spid="12290" grpId="0" build="p"/>
      <p:bldP spid="1229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1" name="Rectangle 1"/>
          <p:cNvSpPr>
            <a:spLocks noGrp="1" noChangeArrowheads="1"/>
          </p:cNvSpPr>
          <p:nvPr>
            <p:ph type="body" idx="4294967295"/>
          </p:nvPr>
        </p:nvSpPr>
        <p:spPr>
          <a:xfrm>
            <a:off x="0" y="1600200"/>
            <a:ext cx="4267200" cy="25146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spcBef>
                <a:spcPts val="7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smtClean="0"/>
              <a:t>1. Gravitational pull of sun &amp; moon on Earth</a:t>
            </a:r>
          </a:p>
        </p:txBody>
      </p:sp>
      <p:sp>
        <p:nvSpPr>
          <p:cNvPr id="15362" name="Rectangle 2"/>
          <p:cNvSpPr>
            <a:spLocks noGrp="1" noChangeArrowheads="1"/>
          </p:cNvSpPr>
          <p:nvPr>
            <p:ph type="title" idx="4294967295"/>
          </p:nvPr>
        </p:nvSpPr>
        <p:spPr>
          <a:xfrm>
            <a:off x="0" y="274638"/>
            <a:ext cx="8229600" cy="11430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What Causes Tides?</a:t>
            </a:r>
          </a:p>
        </p:txBody>
      </p:sp>
      <p:pic>
        <p:nvPicPr>
          <p:cNvPr id="15365" name="Picture 5" descr="tidal_force"/>
          <p:cNvPicPr>
            <a:picLocks noChangeAspect="1" noChangeArrowheads="1"/>
          </p:cNvPicPr>
          <p:nvPr/>
        </p:nvPicPr>
        <p:blipFill>
          <a:blip r:embed="rId3"/>
          <a:srcRect/>
          <a:stretch>
            <a:fillRect/>
          </a:stretch>
        </p:blipFill>
        <p:spPr bwMode="auto">
          <a:xfrm>
            <a:off x="4800600" y="1398588"/>
            <a:ext cx="4254500" cy="5067300"/>
          </a:xfrm>
          <a:prstGeom prst="rect">
            <a:avLst/>
          </a:prstGeom>
          <a:noFill/>
          <a:ln w="9525">
            <a:noFill/>
            <a:miter lim="800000"/>
            <a:headEnd/>
            <a:tailEnd/>
          </a:ln>
        </p:spPr>
      </p:pic>
      <p:sp>
        <p:nvSpPr>
          <p:cNvPr id="15367" name="Text Box 7"/>
          <p:cNvSpPr txBox="1">
            <a:spLocks noChangeArrowheads="1"/>
          </p:cNvSpPr>
          <p:nvPr/>
        </p:nvSpPr>
        <p:spPr bwMode="auto">
          <a:xfrm>
            <a:off x="304800" y="2971800"/>
            <a:ext cx="3733800" cy="822325"/>
          </a:xfrm>
          <a:prstGeom prst="rect">
            <a:avLst/>
          </a:prstGeom>
          <a:noFill/>
          <a:ln w="9525">
            <a:noFill/>
            <a:miter lim="800000"/>
            <a:headEnd/>
            <a:tailEnd/>
          </a:ln>
          <a:effectLst/>
        </p:spPr>
        <p:txBody>
          <a:bodyPr>
            <a:spAutoFit/>
          </a:bodyPr>
          <a:lstStyle/>
          <a:p>
            <a:pPr>
              <a:spcBef>
                <a:spcPct val="50000"/>
              </a:spcBef>
              <a:buFontTx/>
              <a:buChar char="•"/>
            </a:pPr>
            <a:r>
              <a:rPr lang="en-US" altLang="en-US" sz="2400"/>
              <a:t>  Moon closer, therefore         	&gt; effect</a:t>
            </a:r>
          </a:p>
        </p:txBody>
      </p:sp>
      <p:sp>
        <p:nvSpPr>
          <p:cNvPr id="15368" name="Text Box 8"/>
          <p:cNvSpPr txBox="1">
            <a:spLocks noChangeArrowheads="1"/>
          </p:cNvSpPr>
          <p:nvPr/>
        </p:nvSpPr>
        <p:spPr bwMode="auto">
          <a:xfrm>
            <a:off x="304800" y="4114800"/>
            <a:ext cx="3733800" cy="1187450"/>
          </a:xfrm>
          <a:prstGeom prst="rect">
            <a:avLst/>
          </a:prstGeom>
          <a:noFill/>
          <a:ln w="9525">
            <a:noFill/>
            <a:miter lim="800000"/>
            <a:headEnd/>
            <a:tailEnd/>
          </a:ln>
          <a:effectLst/>
        </p:spPr>
        <p:txBody>
          <a:bodyPr>
            <a:spAutoFit/>
          </a:bodyPr>
          <a:lstStyle/>
          <a:p>
            <a:pPr>
              <a:spcBef>
                <a:spcPct val="50000"/>
              </a:spcBef>
              <a:buFontTx/>
              <a:buChar char="•"/>
            </a:pPr>
            <a:r>
              <a:rPr lang="en-US" altLang="en-US" sz="2400">
                <a:latin typeface="Times New Roman" pitchFamily="18" charset="0"/>
              </a:rPr>
              <a:t>  </a:t>
            </a:r>
            <a:r>
              <a:rPr lang="en-US" altLang="en-US" sz="2400"/>
              <a:t>Like magnet, pulls water 	away from surface 	= </a:t>
            </a:r>
            <a:r>
              <a:rPr lang="en-US" altLang="en-US" sz="2400" b="1"/>
              <a:t>TIDAL BULGE</a:t>
            </a:r>
            <a:endParaRPr lang="en-US" altLang="en-US" sz="2400" b="1">
              <a:latin typeface="Times New Roman" pitchFamily="18" charset="0"/>
            </a:endParaRPr>
          </a:p>
        </p:txBody>
      </p:sp>
      <p:sp>
        <p:nvSpPr>
          <p:cNvPr id="51207" name="Rectangle 1"/>
          <p:cNvSpPr>
            <a:spLocks noChangeArrowheads="1"/>
          </p:cNvSpPr>
          <p:nvPr/>
        </p:nvSpPr>
        <p:spPr bwMode="auto">
          <a:xfrm>
            <a:off x="114300" y="5492750"/>
            <a:ext cx="4572000" cy="646113"/>
          </a:xfrm>
          <a:prstGeom prst="rect">
            <a:avLst/>
          </a:prstGeom>
          <a:noFill/>
          <a:ln w="9525">
            <a:noFill/>
            <a:miter lim="800000"/>
            <a:headEnd/>
            <a:tailEnd/>
          </a:ln>
        </p:spPr>
        <p:txBody>
          <a:bodyPr>
            <a:spAutoFit/>
          </a:bodyPr>
          <a:lstStyle/>
          <a:p>
            <a:r>
              <a:rPr lang="en-US" altLang="en-US">
                <a:hlinkClick r:id="rId4"/>
              </a:rPr>
              <a:t>http://oceanservice.noaa.gov/education/kits/tides/media/supp_tide04.html</a:t>
            </a:r>
            <a:endParaRPr lang="en-US" altLang="en-US"/>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5361">
                                            <p:txEl>
                                              <p:pRg st="0" end="0"/>
                                            </p:txEl>
                                          </p:spTgt>
                                        </p:tgtEl>
                                        <p:attrNameLst>
                                          <p:attrName>style.visibility</p:attrName>
                                        </p:attrNameLst>
                                      </p:cBhvr>
                                      <p:to>
                                        <p:strVal val="visible"/>
                                      </p:to>
                                    </p:set>
                                    <p:animEffect transition="in" filter="blinds(horizontal)">
                                      <p:cBhvr>
                                        <p:cTn id="7" dur="500"/>
                                        <p:tgtEl>
                                          <p:spTgt spid="15361">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5365"/>
                                        </p:tgtEl>
                                        <p:attrNameLst>
                                          <p:attrName>style.visibility</p:attrName>
                                        </p:attrNameLst>
                                      </p:cBhvr>
                                      <p:to>
                                        <p:strVal val="visible"/>
                                      </p:to>
                                    </p:set>
                                    <p:animEffect transition="in" filter="blinds(horizontal)">
                                      <p:cBhvr>
                                        <p:cTn id="12" dur="500"/>
                                        <p:tgtEl>
                                          <p:spTgt spid="1536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5367"/>
                                        </p:tgtEl>
                                        <p:attrNameLst>
                                          <p:attrName>style.visibility</p:attrName>
                                        </p:attrNameLst>
                                      </p:cBhvr>
                                      <p:to>
                                        <p:strVal val="visible"/>
                                      </p:to>
                                    </p:set>
                                    <p:animEffect transition="in" filter="blinds(horizontal)">
                                      <p:cBhvr>
                                        <p:cTn id="17" dur="500"/>
                                        <p:tgtEl>
                                          <p:spTgt spid="15367"/>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5368"/>
                                        </p:tgtEl>
                                        <p:attrNameLst>
                                          <p:attrName>style.visibility</p:attrName>
                                        </p:attrNameLst>
                                      </p:cBhvr>
                                      <p:to>
                                        <p:strVal val="visible"/>
                                      </p:to>
                                    </p:set>
                                    <p:animEffect transition="in" filter="blinds(horizontal)">
                                      <p:cBhvr>
                                        <p:cTn id="22" dur="500"/>
                                        <p:tgtEl>
                                          <p:spTgt spid="153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1" grpId="0" build="p"/>
      <p:bldP spid="15367" grpId="0"/>
      <p:bldP spid="1536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ChangeArrowheads="1"/>
          </p:cNvSpPr>
          <p:nvPr/>
        </p:nvSpPr>
        <p:spPr bwMode="auto">
          <a:xfrm>
            <a:off x="1828800" y="228600"/>
            <a:ext cx="5314950" cy="641350"/>
          </a:xfrm>
          <a:prstGeom prst="rect">
            <a:avLst/>
          </a:prstGeom>
          <a:noFill/>
          <a:ln w="9525">
            <a:noFill/>
            <a:miter lim="800000"/>
            <a:headEnd/>
            <a:tailEnd/>
          </a:ln>
          <a:effectLst/>
        </p:spPr>
        <p:txBody>
          <a:bodyPr wrap="none">
            <a:spAutoFit/>
          </a:bodyPr>
          <a:lstStyle/>
          <a:p>
            <a:pPr eaLnBrk="1" hangingPunct="1"/>
            <a:r>
              <a:rPr lang="en-US" altLang="en-US" sz="3600" b="1">
                <a:solidFill>
                  <a:schemeClr val="accent2"/>
                </a:solidFill>
              </a:rPr>
              <a:t>Tides are generated by:</a:t>
            </a:r>
          </a:p>
        </p:txBody>
      </p:sp>
      <p:pic>
        <p:nvPicPr>
          <p:cNvPr id="53251" name="Picture 4" descr="E:\OCEAN\CHAP09\FIGURES\FG09_008.JPG"/>
          <p:cNvPicPr>
            <a:picLocks noChangeAspect="1" noChangeArrowheads="1"/>
          </p:cNvPicPr>
          <p:nvPr/>
        </p:nvPicPr>
        <p:blipFill>
          <a:blip r:embed="rId3"/>
          <a:srcRect/>
          <a:stretch>
            <a:fillRect/>
          </a:stretch>
        </p:blipFill>
        <p:spPr bwMode="auto">
          <a:xfrm>
            <a:off x="1447800" y="2946400"/>
            <a:ext cx="5867400" cy="3911600"/>
          </a:xfrm>
          <a:prstGeom prst="rect">
            <a:avLst/>
          </a:prstGeom>
          <a:noFill/>
          <a:ln w="9525">
            <a:noFill/>
            <a:miter lim="800000"/>
            <a:headEnd/>
            <a:tailEnd/>
          </a:ln>
        </p:spPr>
      </p:pic>
      <p:sp>
        <p:nvSpPr>
          <p:cNvPr id="53252" name="Text Box 2"/>
          <p:cNvSpPr txBox="1">
            <a:spLocks noChangeArrowheads="1"/>
          </p:cNvSpPr>
          <p:nvPr/>
        </p:nvSpPr>
        <p:spPr bwMode="auto">
          <a:xfrm>
            <a:off x="304800" y="838200"/>
            <a:ext cx="8458200" cy="2227263"/>
          </a:xfrm>
          <a:prstGeom prst="rect">
            <a:avLst/>
          </a:prstGeom>
          <a:noFill/>
          <a:ln w="9525">
            <a:noFill/>
            <a:miter lim="800000"/>
            <a:headEnd/>
            <a:tailEnd/>
          </a:ln>
          <a:effectLst/>
        </p:spPr>
        <p:txBody>
          <a:bodyPr>
            <a:spAutoFit/>
          </a:bodyPr>
          <a:lstStyle/>
          <a:p>
            <a:pPr marL="457200" indent="-457200" eaLnBrk="1" hangingPunct="1">
              <a:buFontTx/>
              <a:buChar char="•"/>
            </a:pPr>
            <a:r>
              <a:rPr lang="en-US" altLang="en-US" sz="2800"/>
              <a:t>the </a:t>
            </a:r>
            <a:r>
              <a:rPr lang="en-US" altLang="en-US" sz="2800" b="1" i="1">
                <a:solidFill>
                  <a:srgbClr val="990000"/>
                </a:solidFill>
              </a:rPr>
              <a:t>gravitational pull</a:t>
            </a:r>
            <a:r>
              <a:rPr lang="en-US" altLang="en-US" sz="2800"/>
              <a:t> of the </a:t>
            </a:r>
            <a:r>
              <a:rPr lang="en-US" altLang="en-US" sz="2800" b="1"/>
              <a:t>moon</a:t>
            </a:r>
            <a:r>
              <a:rPr lang="en-US" altLang="en-US" sz="2800"/>
              <a:t> and </a:t>
            </a:r>
            <a:r>
              <a:rPr lang="en-US" altLang="en-US" sz="2800" b="1"/>
              <a:t>sun</a:t>
            </a:r>
          </a:p>
          <a:p>
            <a:pPr marL="457200" indent="-457200" eaLnBrk="1" hangingPunct="1"/>
            <a:r>
              <a:rPr lang="en-US" altLang="en-US" sz="2800"/>
              <a:t>	- moon has 2x greater gravitational pull than the    </a:t>
            </a:r>
          </a:p>
          <a:p>
            <a:pPr marL="457200" indent="-457200" eaLnBrk="1" hangingPunct="1"/>
            <a:r>
              <a:rPr lang="en-US" altLang="en-US" sz="2800"/>
              <a:t>	  sun </a:t>
            </a:r>
          </a:p>
          <a:p>
            <a:pPr marL="457200" indent="-457200" eaLnBrk="1" hangingPunct="1"/>
            <a:r>
              <a:rPr lang="en-US" altLang="en-US" sz="2800"/>
              <a:t>	- sun is 10 million x more massive than the  </a:t>
            </a:r>
          </a:p>
          <a:p>
            <a:pPr marL="457200" indent="-457200" eaLnBrk="1" hangingPunct="1"/>
            <a:r>
              <a:rPr lang="en-US" altLang="en-US" sz="2800"/>
              <a:t> 	  moon and is 390 times farther away</a:t>
            </a:r>
          </a:p>
        </p:txBody>
      </p:sp>
      <p:grpSp>
        <p:nvGrpSpPr>
          <p:cNvPr id="2" name="Group 6"/>
          <p:cNvGrpSpPr>
            <a:grpSpLocks/>
          </p:cNvGrpSpPr>
          <p:nvPr/>
        </p:nvGrpSpPr>
        <p:grpSpPr bwMode="auto">
          <a:xfrm>
            <a:off x="82550" y="950913"/>
            <a:ext cx="509588" cy="385762"/>
            <a:chOff x="0" y="3136"/>
            <a:chExt cx="1287" cy="1088"/>
          </a:xfrm>
        </p:grpSpPr>
        <p:sp>
          <p:nvSpPr>
            <p:cNvPr id="53254" name="Oval 7"/>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53255" name="Oval 8"/>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53256" name="Oval 9"/>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2"/>
          <p:cNvSpPr>
            <a:spLocks noGrp="1" noChangeArrowheads="1"/>
          </p:cNvSpPr>
          <p:nvPr>
            <p:ph type="body" sz="half" idx="1"/>
          </p:nvPr>
        </p:nvSpPr>
        <p:spPr>
          <a:xfrm>
            <a:off x="457200" y="914400"/>
            <a:ext cx="4038600" cy="4525963"/>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lnSpc>
                <a:spcPct val="93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smtClean="0"/>
              <a:t>Tides are very long, slow waves</a:t>
            </a:r>
          </a:p>
          <a:p>
            <a:pPr eaLnBrk="1" hangingPunct="1">
              <a:lnSpc>
                <a:spcPct val="80000"/>
              </a:lnSpc>
              <a:spcBef>
                <a:spcPts val="7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800" smtClean="0"/>
          </a:p>
          <a:p>
            <a:pPr lvl="1" eaLnBrk="1" hangingPunct="1">
              <a:lnSpc>
                <a:spcPct val="8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They have a wave period of 12 hours 25 min</a:t>
            </a:r>
          </a:p>
          <a:p>
            <a:pPr lvl="1" eaLnBrk="1" hangingPunct="1">
              <a:lnSpc>
                <a:spcPct val="8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lnSpc>
                <a:spcPct val="8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Tidal day is 24 hours 50 min</a:t>
            </a:r>
          </a:p>
          <a:p>
            <a:pPr lvl="1" eaLnBrk="1" hangingPunct="1">
              <a:lnSpc>
                <a:spcPct val="80000"/>
              </a:lnSpc>
              <a:spcBef>
                <a:spcPts val="6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lnSpc>
                <a:spcPct val="80000"/>
              </a:lnSpc>
              <a:spcBef>
                <a:spcPts val="6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NJ has 2 high and 2 low tides daily</a:t>
            </a:r>
          </a:p>
        </p:txBody>
      </p:sp>
      <p:pic>
        <p:nvPicPr>
          <p:cNvPr id="55299" name="Picture 3"/>
          <p:cNvPicPr>
            <a:picLocks noChangeAspect="1" noChangeArrowheads="1"/>
          </p:cNvPicPr>
          <p:nvPr/>
        </p:nvPicPr>
        <p:blipFill>
          <a:blip r:embed="rId3"/>
          <a:srcRect/>
          <a:stretch>
            <a:fillRect/>
          </a:stretch>
        </p:blipFill>
        <p:spPr bwMode="auto">
          <a:xfrm>
            <a:off x="4953000" y="914400"/>
            <a:ext cx="3643313" cy="3886200"/>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4" name="Text Box 6"/>
          <p:cNvSpPr txBox="1">
            <a:spLocks noChangeArrowheads="1"/>
          </p:cNvSpPr>
          <p:nvPr/>
        </p:nvSpPr>
        <p:spPr bwMode="auto">
          <a:xfrm>
            <a:off x="304800" y="533400"/>
            <a:ext cx="8153400" cy="519113"/>
          </a:xfrm>
          <a:prstGeom prst="rect">
            <a:avLst/>
          </a:prstGeom>
          <a:noFill/>
          <a:ln w="9525">
            <a:noFill/>
            <a:miter lim="800000"/>
            <a:headEnd/>
            <a:tailEnd/>
          </a:ln>
          <a:effectLst/>
        </p:spPr>
        <p:txBody>
          <a:bodyPr>
            <a:spAutoFit/>
          </a:bodyPr>
          <a:lstStyle/>
          <a:p>
            <a:pPr>
              <a:spcBef>
                <a:spcPct val="50000"/>
              </a:spcBef>
            </a:pPr>
            <a:r>
              <a:rPr lang="en-US" altLang="en-US" sz="2800"/>
              <a:t>2.  Centrifugal Forces</a:t>
            </a:r>
          </a:p>
        </p:txBody>
      </p:sp>
      <p:sp>
        <p:nvSpPr>
          <p:cNvPr id="17415" name="Text Box 7"/>
          <p:cNvSpPr txBox="1">
            <a:spLocks noChangeArrowheads="1"/>
          </p:cNvSpPr>
          <p:nvPr/>
        </p:nvSpPr>
        <p:spPr bwMode="auto">
          <a:xfrm>
            <a:off x="0" y="1371600"/>
            <a:ext cx="4038600" cy="822325"/>
          </a:xfrm>
          <a:prstGeom prst="rect">
            <a:avLst/>
          </a:prstGeom>
          <a:noFill/>
          <a:ln w="9525">
            <a:noFill/>
            <a:miter lim="800000"/>
            <a:headEnd/>
            <a:tailEnd/>
          </a:ln>
          <a:effectLst/>
        </p:spPr>
        <p:txBody>
          <a:bodyPr>
            <a:spAutoFit/>
          </a:bodyPr>
          <a:lstStyle/>
          <a:p>
            <a:pPr>
              <a:spcBef>
                <a:spcPct val="50000"/>
              </a:spcBef>
              <a:buFontTx/>
              <a:buChar char="•"/>
            </a:pPr>
            <a:r>
              <a:rPr lang="en-US" altLang="en-US" sz="2400"/>
              <a:t>  Produced by motions of 	Earth, sun, &amp; moon</a:t>
            </a:r>
          </a:p>
        </p:txBody>
      </p:sp>
      <p:sp>
        <p:nvSpPr>
          <p:cNvPr id="17416" name="Text Box 8"/>
          <p:cNvSpPr txBox="1">
            <a:spLocks noChangeArrowheads="1"/>
          </p:cNvSpPr>
          <p:nvPr/>
        </p:nvSpPr>
        <p:spPr bwMode="auto">
          <a:xfrm>
            <a:off x="4724400" y="1219200"/>
            <a:ext cx="4038600" cy="1187450"/>
          </a:xfrm>
          <a:prstGeom prst="rect">
            <a:avLst/>
          </a:prstGeom>
          <a:noFill/>
          <a:ln w="9525">
            <a:noFill/>
            <a:miter lim="800000"/>
            <a:headEnd/>
            <a:tailEnd/>
          </a:ln>
          <a:effectLst/>
        </p:spPr>
        <p:txBody>
          <a:bodyPr>
            <a:spAutoFit/>
          </a:bodyPr>
          <a:lstStyle/>
          <a:p>
            <a:pPr>
              <a:spcBef>
                <a:spcPct val="50000"/>
              </a:spcBef>
              <a:buFontTx/>
              <a:buChar char="•"/>
            </a:pPr>
            <a:r>
              <a:rPr lang="en-US" altLang="en-US" sz="2400"/>
              <a:t>  Bulge on opposite side 	because centr. force 	&gt; pull of moon</a:t>
            </a:r>
          </a:p>
        </p:txBody>
      </p:sp>
      <p:pic>
        <p:nvPicPr>
          <p:cNvPr id="17418" name="Picture 10" descr="Ch2-Fig-1-tidal-bulge"/>
          <p:cNvPicPr>
            <a:picLocks noChangeAspect="1" noChangeArrowheads="1"/>
          </p:cNvPicPr>
          <p:nvPr/>
        </p:nvPicPr>
        <p:blipFill>
          <a:blip r:embed="rId3"/>
          <a:srcRect/>
          <a:stretch>
            <a:fillRect/>
          </a:stretch>
        </p:blipFill>
        <p:spPr bwMode="auto">
          <a:xfrm>
            <a:off x="914400" y="2590800"/>
            <a:ext cx="7086600" cy="3941763"/>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7414"/>
                                        </p:tgtEl>
                                        <p:attrNameLst>
                                          <p:attrName>style.visibility</p:attrName>
                                        </p:attrNameLst>
                                      </p:cBhvr>
                                      <p:to>
                                        <p:strVal val="visible"/>
                                      </p:to>
                                    </p:set>
                                    <p:animEffect transition="in" filter="blinds(horizontal)">
                                      <p:cBhvr>
                                        <p:cTn id="7" dur="500"/>
                                        <p:tgtEl>
                                          <p:spTgt spid="1741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415"/>
                                        </p:tgtEl>
                                        <p:attrNameLst>
                                          <p:attrName>style.visibility</p:attrName>
                                        </p:attrNameLst>
                                      </p:cBhvr>
                                      <p:to>
                                        <p:strVal val="visible"/>
                                      </p:to>
                                    </p:set>
                                    <p:animEffect transition="in" filter="blinds(horizontal)">
                                      <p:cBhvr>
                                        <p:cTn id="12" dur="500"/>
                                        <p:tgtEl>
                                          <p:spTgt spid="17415"/>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7416"/>
                                        </p:tgtEl>
                                        <p:attrNameLst>
                                          <p:attrName>style.visibility</p:attrName>
                                        </p:attrNameLst>
                                      </p:cBhvr>
                                      <p:to>
                                        <p:strVal val="visible"/>
                                      </p:to>
                                    </p:set>
                                    <p:animEffect transition="in" filter="blinds(horizontal)">
                                      <p:cBhvr>
                                        <p:cTn id="17" dur="500"/>
                                        <p:tgtEl>
                                          <p:spTgt spid="17416"/>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9" presetClass="entr" presetSubtype="0" fill="hold" nodeType="clickEffect">
                                  <p:stCondLst>
                                    <p:cond delay="0"/>
                                  </p:stCondLst>
                                  <p:childTnLst>
                                    <p:set>
                                      <p:cBhvr>
                                        <p:cTn id="21" dur="1" fill="hold">
                                          <p:stCondLst>
                                            <p:cond delay="0"/>
                                          </p:stCondLst>
                                        </p:cTn>
                                        <p:tgtEl>
                                          <p:spTgt spid="17418"/>
                                        </p:tgtEl>
                                        <p:attrNameLst>
                                          <p:attrName>style.visibility</p:attrName>
                                        </p:attrNameLst>
                                      </p:cBhvr>
                                      <p:to>
                                        <p:strVal val="visible"/>
                                      </p:to>
                                    </p:set>
                                    <p:animEffect transition="in" filter="dissolve">
                                      <p:cBhvr>
                                        <p:cTn id="22" dur="500"/>
                                        <p:tgtEl>
                                          <p:spTgt spid="17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414" grpId="0"/>
      <p:bldP spid="17415" grpId="0"/>
      <p:bldP spid="17416"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9394" name="Picture 3" descr="http://www.bartleby.com/images/A4images/A4centfc.jpg">
            <a:hlinkClick r:id="rId3"/>
          </p:cNvPr>
          <p:cNvPicPr>
            <a:picLocks noChangeAspect="1" noChangeArrowheads="1"/>
          </p:cNvPicPr>
          <p:nvPr/>
        </p:nvPicPr>
        <p:blipFill>
          <a:blip r:embed="rId4"/>
          <a:srcRect/>
          <a:stretch>
            <a:fillRect/>
          </a:stretch>
        </p:blipFill>
        <p:spPr bwMode="auto">
          <a:xfrm>
            <a:off x="317500" y="869950"/>
            <a:ext cx="3130550" cy="2940050"/>
          </a:xfrm>
          <a:prstGeom prst="rect">
            <a:avLst/>
          </a:prstGeom>
          <a:noFill/>
          <a:ln w="9525">
            <a:noFill/>
            <a:miter lim="800000"/>
            <a:headEnd/>
            <a:tailEnd/>
          </a:ln>
        </p:spPr>
      </p:pic>
      <p:sp>
        <p:nvSpPr>
          <p:cNvPr id="59395" name="Text Box 4"/>
          <p:cNvSpPr txBox="1">
            <a:spLocks noChangeArrowheads="1"/>
          </p:cNvSpPr>
          <p:nvPr/>
        </p:nvSpPr>
        <p:spPr bwMode="auto">
          <a:xfrm>
            <a:off x="2438400" y="228600"/>
            <a:ext cx="3816350" cy="641350"/>
          </a:xfrm>
          <a:prstGeom prst="rect">
            <a:avLst/>
          </a:prstGeom>
          <a:noFill/>
          <a:ln w="9525">
            <a:noFill/>
            <a:miter lim="800000"/>
            <a:headEnd/>
            <a:tailEnd/>
          </a:ln>
          <a:effectLst/>
        </p:spPr>
        <p:txBody>
          <a:bodyPr wrap="none">
            <a:spAutoFit/>
          </a:bodyPr>
          <a:lstStyle/>
          <a:p>
            <a:pPr eaLnBrk="1" hangingPunct="1"/>
            <a:r>
              <a:rPr lang="en-US" altLang="en-US" sz="3600" b="1"/>
              <a:t>Centripetal force</a:t>
            </a:r>
          </a:p>
        </p:txBody>
      </p:sp>
      <p:pic>
        <p:nvPicPr>
          <p:cNvPr id="59396" name="Picture 31" descr="http://www.lhup.edu/~dsimanek/scenario/img008.gif"/>
          <p:cNvPicPr>
            <a:picLocks noChangeAspect="1" noChangeArrowheads="1"/>
          </p:cNvPicPr>
          <p:nvPr/>
        </p:nvPicPr>
        <p:blipFill>
          <a:blip r:embed="rId5"/>
          <a:srcRect/>
          <a:stretch>
            <a:fillRect/>
          </a:stretch>
        </p:blipFill>
        <p:spPr bwMode="auto">
          <a:xfrm>
            <a:off x="3468688" y="869950"/>
            <a:ext cx="5638800" cy="42275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Vocabulary</a:t>
            </a:r>
            <a:endParaRPr lang="en-US" dirty="0"/>
          </a:p>
        </p:txBody>
      </p:sp>
      <p:sp>
        <p:nvSpPr>
          <p:cNvPr id="3" name="Content Placeholder 2"/>
          <p:cNvSpPr>
            <a:spLocks noGrp="1"/>
          </p:cNvSpPr>
          <p:nvPr>
            <p:ph idx="1"/>
          </p:nvPr>
        </p:nvSpPr>
        <p:spPr/>
        <p:txBody>
          <a:bodyPr/>
          <a:lstStyle/>
          <a:p>
            <a:r>
              <a:rPr lang="en-US" dirty="0" smtClean="0"/>
              <a:t>Ocean Current</a:t>
            </a:r>
          </a:p>
          <a:p>
            <a:r>
              <a:rPr lang="en-US" dirty="0" err="1" smtClean="0"/>
              <a:t>Coriolis</a:t>
            </a:r>
            <a:r>
              <a:rPr lang="en-US" dirty="0" smtClean="0"/>
              <a:t> Effect</a:t>
            </a:r>
          </a:p>
          <a:p>
            <a:r>
              <a:rPr lang="en-US" dirty="0" smtClean="0"/>
              <a:t>Upwelling</a:t>
            </a:r>
            <a:endParaRPr lang="en-US" dirty="0"/>
          </a:p>
        </p:txBody>
      </p:sp>
    </p:spTree>
    <p:extLst>
      <p:ext uri="{BB962C8B-B14F-4D97-AF65-F5344CB8AC3E}">
        <p14:creationId xmlns="" xmlns:p14="http://schemas.microsoft.com/office/powerpoint/2010/main" val="4005417495"/>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1"/>
          <p:cNvSpPr>
            <a:spLocks noGrp="1" noChangeArrowheads="1"/>
          </p:cNvSpPr>
          <p:nvPr>
            <p:ph type="title" idx="4294967295"/>
          </p:nvPr>
        </p:nvSpPr>
        <p:spPr>
          <a:xfrm>
            <a:off x="0" y="0"/>
            <a:ext cx="8229600" cy="11430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Types of Tides</a:t>
            </a:r>
          </a:p>
        </p:txBody>
      </p:sp>
      <p:sp>
        <p:nvSpPr>
          <p:cNvPr id="18434" name="Rectangle 2"/>
          <p:cNvSpPr>
            <a:spLocks noGrp="1" noChangeArrowheads="1"/>
          </p:cNvSpPr>
          <p:nvPr>
            <p:ph type="body" idx="4294967295"/>
          </p:nvPr>
        </p:nvSpPr>
        <p:spPr>
          <a:xfrm>
            <a:off x="0" y="3962400"/>
            <a:ext cx="4038600" cy="4525963"/>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lvl="1" eaLnBrk="1" hangingPunct="1">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000" smtClean="0"/>
          </a:p>
          <a:p>
            <a:pPr lvl="1" eaLnBrk="1" hangingPunct="1">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2x’s/month</a:t>
            </a:r>
            <a:endParaRPr lang="en-GB" altLang="en-US" sz="2000" smtClean="0"/>
          </a:p>
        </p:txBody>
      </p:sp>
      <p:sp>
        <p:nvSpPr>
          <p:cNvPr id="18437" name="Text Box 5"/>
          <p:cNvSpPr txBox="1">
            <a:spLocks noChangeArrowheads="1"/>
          </p:cNvSpPr>
          <p:nvPr/>
        </p:nvSpPr>
        <p:spPr bwMode="auto">
          <a:xfrm>
            <a:off x="0" y="990600"/>
            <a:ext cx="5029200" cy="2100263"/>
          </a:xfrm>
          <a:prstGeom prst="rect">
            <a:avLst/>
          </a:prstGeom>
          <a:noFill/>
          <a:ln w="9525">
            <a:noFill/>
            <a:miter lim="800000"/>
            <a:headEnd/>
            <a:tailEnd/>
          </a:ln>
          <a:effectLst/>
        </p:spPr>
        <p:txBody>
          <a:bodyPr>
            <a:spAutoFit/>
          </a:bodyPr>
          <a:lstStyle/>
          <a:p>
            <a:pPr>
              <a:buFontTx/>
              <a:buChar char="•"/>
            </a:pPr>
            <a:r>
              <a:rPr lang="en-GB" altLang="en-US" sz="2400" b="1" i="1" u="sng"/>
              <a:t>Spring Tide</a:t>
            </a:r>
            <a:r>
              <a:rPr lang="en-GB" altLang="en-US" sz="2400"/>
              <a:t> </a:t>
            </a:r>
          </a:p>
          <a:p>
            <a:pPr lvl="1"/>
            <a:r>
              <a:rPr lang="en-GB" altLang="en-US" sz="2400"/>
              <a:t>    - Moon and sun are in direct 	         	line with one another</a:t>
            </a:r>
          </a:p>
          <a:p>
            <a:pPr lvl="1"/>
            <a:endParaRPr lang="en-GB" altLang="en-US" sz="2400"/>
          </a:p>
          <a:p>
            <a:pPr>
              <a:spcBef>
                <a:spcPct val="50000"/>
              </a:spcBef>
            </a:pPr>
            <a:endParaRPr lang="en-US" altLang="en-US" sz="2400">
              <a:latin typeface="Times New Roman" pitchFamily="18" charset="0"/>
            </a:endParaRPr>
          </a:p>
        </p:txBody>
      </p:sp>
      <p:sp>
        <p:nvSpPr>
          <p:cNvPr id="18438" name="Text Box 6"/>
          <p:cNvSpPr txBox="1">
            <a:spLocks noChangeArrowheads="1"/>
          </p:cNvSpPr>
          <p:nvPr/>
        </p:nvSpPr>
        <p:spPr bwMode="auto">
          <a:xfrm>
            <a:off x="381000" y="2133600"/>
            <a:ext cx="4343400" cy="1250950"/>
          </a:xfrm>
          <a:prstGeom prst="rect">
            <a:avLst/>
          </a:prstGeom>
          <a:noFill/>
          <a:ln w="9525">
            <a:noFill/>
            <a:miter lim="800000"/>
            <a:headEnd/>
            <a:tailEnd/>
          </a:ln>
          <a:effectLst/>
        </p:spPr>
        <p:txBody>
          <a:bodyPr>
            <a:spAutoFit/>
          </a:bodyPr>
          <a:lstStyle/>
          <a:p>
            <a:pPr lvl="1" eaLnBrk="1" hangingPunct="1">
              <a:spcBef>
                <a:spcPts val="500"/>
              </a:spcBef>
              <a:buClr>
                <a:srgbClr val="000000"/>
              </a:buClr>
              <a:buSzPct val="100000"/>
              <a:buFont typeface="Arial" charset="0"/>
              <a:buNone/>
            </a:pPr>
            <a:r>
              <a:rPr lang="en-GB" altLang="en-US" sz="2400">
                <a:solidFill>
                  <a:srgbClr val="000000"/>
                </a:solidFill>
              </a:rPr>
              <a:t>- </a:t>
            </a:r>
            <a:r>
              <a:rPr lang="en-GB" altLang="en-US" sz="2400"/>
              <a:t>Results in unusually 	high tidal range  </a:t>
            </a:r>
          </a:p>
          <a:p>
            <a:pPr lvl="1" eaLnBrk="1" hangingPunct="1">
              <a:spcBef>
                <a:spcPts val="500"/>
              </a:spcBef>
              <a:buClr>
                <a:srgbClr val="000000"/>
              </a:buClr>
              <a:buSzPct val="100000"/>
              <a:buFont typeface="Arial" charset="0"/>
              <a:buNone/>
            </a:pPr>
            <a:r>
              <a:rPr lang="en-GB" altLang="en-US" sz="2400">
                <a:solidFill>
                  <a:srgbClr val="000000"/>
                </a:solidFill>
              </a:rPr>
              <a:t>                </a:t>
            </a:r>
            <a:endParaRPr lang="en-US" altLang="en-US" sz="2400">
              <a:solidFill>
                <a:schemeClr val="bg1"/>
              </a:solidFill>
            </a:endParaRPr>
          </a:p>
        </p:txBody>
      </p:sp>
      <p:sp>
        <p:nvSpPr>
          <p:cNvPr id="18439" name="Text Box 7"/>
          <p:cNvSpPr txBox="1">
            <a:spLocks noChangeArrowheads="1"/>
          </p:cNvSpPr>
          <p:nvPr/>
        </p:nvSpPr>
        <p:spPr bwMode="auto">
          <a:xfrm>
            <a:off x="0" y="3048000"/>
            <a:ext cx="4648200" cy="1735138"/>
          </a:xfrm>
          <a:prstGeom prst="rect">
            <a:avLst/>
          </a:prstGeom>
          <a:noFill/>
          <a:ln w="9525">
            <a:noFill/>
            <a:miter lim="800000"/>
            <a:headEnd/>
            <a:tailEnd/>
          </a:ln>
          <a:effectLst/>
        </p:spPr>
        <p:txBody>
          <a:bodyPr>
            <a:spAutoFit/>
          </a:bodyPr>
          <a:lstStyle/>
          <a:p>
            <a:pPr lvl="1" eaLnBrk="1" hangingPunct="1">
              <a:spcBef>
                <a:spcPts val="500"/>
              </a:spcBef>
              <a:buClr>
                <a:srgbClr val="000000"/>
              </a:buClr>
              <a:buSzPct val="100000"/>
              <a:buFontTx/>
              <a:buChar char="-"/>
            </a:pPr>
            <a:r>
              <a:rPr lang="en-GB" altLang="en-US" sz="2400"/>
              <a:t>Tidal Range = vertical distance between high &amp;     low tides</a:t>
            </a:r>
          </a:p>
          <a:p>
            <a:pPr>
              <a:spcBef>
                <a:spcPct val="50000"/>
              </a:spcBef>
            </a:pPr>
            <a:endParaRPr lang="en-US" altLang="en-US" sz="2400"/>
          </a:p>
        </p:txBody>
      </p:sp>
      <p:pic>
        <p:nvPicPr>
          <p:cNvPr id="18441" name="Picture 9" descr="tide2"/>
          <p:cNvPicPr>
            <a:picLocks noChangeAspect="1" noChangeArrowheads="1"/>
          </p:cNvPicPr>
          <p:nvPr/>
        </p:nvPicPr>
        <p:blipFill>
          <a:blip r:embed="rId3"/>
          <a:srcRect/>
          <a:stretch>
            <a:fillRect/>
          </a:stretch>
        </p:blipFill>
        <p:spPr bwMode="auto">
          <a:xfrm>
            <a:off x="3962400" y="2209800"/>
            <a:ext cx="5181600" cy="3813175"/>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437"/>
                                        </p:tgtEl>
                                        <p:attrNameLst>
                                          <p:attrName>style.visibility</p:attrName>
                                        </p:attrNameLst>
                                      </p:cBhvr>
                                      <p:to>
                                        <p:strVal val="visible"/>
                                      </p:to>
                                    </p:set>
                                    <p:animEffect transition="in" filter="blinds(horizontal)">
                                      <p:cBhvr>
                                        <p:cTn id="7" dur="500"/>
                                        <p:tgtEl>
                                          <p:spTgt spid="18437"/>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8438"/>
                                        </p:tgtEl>
                                        <p:attrNameLst>
                                          <p:attrName>style.visibility</p:attrName>
                                        </p:attrNameLst>
                                      </p:cBhvr>
                                      <p:to>
                                        <p:strVal val="visible"/>
                                      </p:to>
                                    </p:set>
                                    <p:animEffect transition="in" filter="blinds(horizontal)">
                                      <p:cBhvr>
                                        <p:cTn id="12" dur="500"/>
                                        <p:tgtEl>
                                          <p:spTgt spid="18438"/>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18439"/>
                                        </p:tgtEl>
                                        <p:attrNameLst>
                                          <p:attrName>style.visibility</p:attrName>
                                        </p:attrNameLst>
                                      </p:cBhvr>
                                      <p:to>
                                        <p:strVal val="visible"/>
                                      </p:to>
                                    </p:set>
                                    <p:animEffect transition="in" filter="blinds(horizontal)">
                                      <p:cBhvr>
                                        <p:cTn id="17" dur="500"/>
                                        <p:tgtEl>
                                          <p:spTgt spid="1843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18434">
                                            <p:txEl>
                                              <p:pRg st="1" end="1"/>
                                            </p:txEl>
                                          </p:spTgt>
                                        </p:tgtEl>
                                        <p:attrNameLst>
                                          <p:attrName>style.visibility</p:attrName>
                                        </p:attrNameLst>
                                      </p:cBhvr>
                                      <p:to>
                                        <p:strVal val="visible"/>
                                      </p:to>
                                    </p:set>
                                    <p:animEffect transition="in" filter="blinds(horizontal)">
                                      <p:cBhvr>
                                        <p:cTn id="22" dur="500"/>
                                        <p:tgtEl>
                                          <p:spTgt spid="18434">
                                            <p:txEl>
                                              <p:pRg st="1" end="1"/>
                                            </p:txEl>
                                          </p:spTgt>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9" presetClass="entr" presetSubtype="0" fill="hold" nodeType="clickEffect">
                                  <p:stCondLst>
                                    <p:cond delay="0"/>
                                  </p:stCondLst>
                                  <p:childTnLst>
                                    <p:set>
                                      <p:cBhvr>
                                        <p:cTn id="26" dur="1" fill="hold">
                                          <p:stCondLst>
                                            <p:cond delay="0"/>
                                          </p:stCondLst>
                                        </p:cTn>
                                        <p:tgtEl>
                                          <p:spTgt spid="18441"/>
                                        </p:tgtEl>
                                        <p:attrNameLst>
                                          <p:attrName>style.visibility</p:attrName>
                                        </p:attrNameLst>
                                      </p:cBhvr>
                                      <p:to>
                                        <p:strVal val="visible"/>
                                      </p:to>
                                    </p:set>
                                    <p:animEffect transition="in" filter="dissolve">
                                      <p:cBhvr>
                                        <p:cTn id="27" dur="500"/>
                                        <p:tgtEl>
                                          <p:spTgt spid="184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434" grpId="0" build="p"/>
      <p:bldP spid="18437" grpId="0"/>
      <p:bldP spid="18438" grpId="0"/>
      <p:bldP spid="18439"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body" idx="4294967295"/>
          </p:nvPr>
        </p:nvSpPr>
        <p:spPr>
          <a:xfrm>
            <a:off x="0" y="457200"/>
            <a:ext cx="4038600" cy="4525963"/>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lnSpc>
                <a:spcPct val="93000"/>
              </a:lnSpc>
              <a:spcBef>
                <a:spcPts val="7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b="1" i="1" u="sng" smtClean="0"/>
              <a:t>Neap Tide</a:t>
            </a:r>
          </a:p>
          <a:p>
            <a:pPr lvl="1" eaLnBrk="1" hangingPunct="1">
              <a:lnSpc>
                <a:spcPct val="8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sun and moon are at right angles </a:t>
            </a:r>
          </a:p>
          <a:p>
            <a:pPr lvl="1" eaLnBrk="1" hangingPunct="1">
              <a:lnSpc>
                <a:spcPct val="80000"/>
              </a:lnSpc>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lnSpc>
                <a:spcPct val="8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Pulls cancel each other out – causes a weak pull</a:t>
            </a:r>
          </a:p>
          <a:p>
            <a:pPr lvl="1" eaLnBrk="1" hangingPunct="1">
              <a:lnSpc>
                <a:spcPct val="80000"/>
              </a:lnSpc>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lnSpc>
                <a:spcPct val="8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unusually low tidal range</a:t>
            </a:r>
          </a:p>
          <a:p>
            <a:pPr lvl="1" eaLnBrk="1" hangingPunct="1">
              <a:lnSpc>
                <a:spcPct val="80000"/>
              </a:lnSpc>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smtClean="0"/>
          </a:p>
          <a:p>
            <a:pPr lvl="1" eaLnBrk="1" hangingPunct="1">
              <a:lnSpc>
                <a:spcPct val="8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400" smtClean="0"/>
              <a:t>2 x’s / month</a:t>
            </a:r>
          </a:p>
        </p:txBody>
      </p:sp>
      <p:pic>
        <p:nvPicPr>
          <p:cNvPr id="63491" name="Picture 6" descr="tide2"/>
          <p:cNvPicPr>
            <a:picLocks noChangeAspect="1" noChangeArrowheads="1"/>
          </p:cNvPicPr>
          <p:nvPr/>
        </p:nvPicPr>
        <p:blipFill>
          <a:blip r:embed="rId3"/>
          <a:srcRect/>
          <a:stretch>
            <a:fillRect/>
          </a:stretch>
        </p:blipFill>
        <p:spPr bwMode="auto">
          <a:xfrm>
            <a:off x="3733800" y="609600"/>
            <a:ext cx="5181600" cy="381317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1"/>
          <p:cNvPicPr>
            <a:picLocks noChangeAspect="1" noChangeArrowheads="1"/>
          </p:cNvPicPr>
          <p:nvPr/>
        </p:nvPicPr>
        <p:blipFill>
          <a:blip r:embed="rId3"/>
          <a:srcRect/>
          <a:stretch>
            <a:fillRect/>
          </a:stretch>
        </p:blipFill>
        <p:spPr bwMode="auto">
          <a:xfrm>
            <a:off x="2139950" y="1295400"/>
            <a:ext cx="4953000" cy="4430713"/>
          </a:xfrm>
          <a:prstGeom prst="rect">
            <a:avLst/>
          </a:prstGeom>
          <a:noFill/>
          <a:ln w="9525">
            <a:noFill/>
            <a:miter lim="800000"/>
            <a:headEnd/>
            <a:tailEnd/>
          </a:ln>
        </p:spPr>
      </p:pic>
      <p:sp>
        <p:nvSpPr>
          <p:cNvPr id="20482" name="Rectangle 2"/>
          <p:cNvSpPr>
            <a:spLocks noGrp="1" noChangeArrowheads="1"/>
          </p:cNvSpPr>
          <p:nvPr>
            <p:ph type="title"/>
          </p:nvPr>
        </p:nvSpPr>
        <p:spPr>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Spring vs. Neap Tides</a:t>
            </a:r>
          </a:p>
        </p:txBody>
      </p:sp>
      <p:sp>
        <p:nvSpPr>
          <p:cNvPr id="65540" name="Rectangle 1"/>
          <p:cNvSpPr>
            <a:spLocks noChangeArrowheads="1"/>
          </p:cNvSpPr>
          <p:nvPr/>
        </p:nvSpPr>
        <p:spPr bwMode="auto">
          <a:xfrm>
            <a:off x="2209800" y="5943600"/>
            <a:ext cx="4572000" cy="646113"/>
          </a:xfrm>
          <a:prstGeom prst="rect">
            <a:avLst/>
          </a:prstGeom>
          <a:noFill/>
          <a:ln w="9525">
            <a:noFill/>
            <a:miter lim="800000"/>
            <a:headEnd/>
            <a:tailEnd/>
          </a:ln>
        </p:spPr>
        <p:txBody>
          <a:bodyPr>
            <a:spAutoFit/>
          </a:bodyPr>
          <a:lstStyle/>
          <a:p>
            <a:r>
              <a:rPr lang="en-US" altLang="en-US">
                <a:hlinkClick r:id="rId4"/>
              </a:rPr>
              <a:t>http://oceanserv</a:t>
            </a:r>
            <a:r>
              <a:rPr lang="en-US" altLang="en-US" u="sng">
                <a:hlinkClick r:id="rId4"/>
              </a:rPr>
              <a:t>ice</a:t>
            </a:r>
            <a:r>
              <a:rPr lang="en-US" altLang="en-US">
                <a:hlinkClick r:id="rId4"/>
              </a:rPr>
              <a:t>.noaa.gov/education/kits/tides/media/supp_tide06a.html</a:t>
            </a:r>
            <a:endParaRPr lang="en-US" altLang="en-US"/>
          </a:p>
        </p:txBody>
      </p:sp>
    </p:spTree>
  </p:cSld>
  <p:clrMapOvr>
    <a:masterClrMapping/>
  </p:clrMapOvr>
  <p:transition spd="med"/>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p:txBody>
          <a:bodyPr>
            <a:normAutofit fontScale="90000"/>
          </a:bodyPr>
          <a:lstStyle/>
          <a:p>
            <a:pPr eaLnBrk="1" hangingPunct="1">
              <a:defRPr/>
            </a:pPr>
            <a:r>
              <a:rPr lang="en-US" altLang="en-US" smtClean="0"/>
              <a:t>The monthly tidal cycle</a:t>
            </a:r>
            <a:br>
              <a:rPr lang="en-US" altLang="en-US" smtClean="0"/>
            </a:br>
            <a:r>
              <a:rPr lang="en-US" altLang="en-US" smtClean="0"/>
              <a:t>(29½ days)</a:t>
            </a:r>
          </a:p>
        </p:txBody>
      </p:sp>
      <p:sp>
        <p:nvSpPr>
          <p:cNvPr id="18435" name="Rectangle 3"/>
          <p:cNvSpPr>
            <a:spLocks noGrp="1" noChangeArrowheads="1"/>
          </p:cNvSpPr>
          <p:nvPr>
            <p:ph idx="1"/>
          </p:nvPr>
        </p:nvSpPr>
        <p:spPr>
          <a:xfrm>
            <a:off x="228600" y="1981200"/>
            <a:ext cx="8229600" cy="3886200"/>
          </a:xfrm>
        </p:spPr>
        <p:txBody>
          <a:bodyPr/>
          <a:lstStyle/>
          <a:p>
            <a:pPr marL="0" indent="0" eaLnBrk="1" hangingPunct="1">
              <a:lnSpc>
                <a:spcPct val="90000"/>
              </a:lnSpc>
              <a:buFontTx/>
              <a:buNone/>
              <a:defRPr/>
            </a:pPr>
            <a:r>
              <a:rPr lang="en-US" altLang="en-US" dirty="0" smtClean="0"/>
              <a:t>About every 7 days, Earth alternates between:</a:t>
            </a:r>
          </a:p>
          <a:p>
            <a:pPr lvl="1" eaLnBrk="1" hangingPunct="1">
              <a:lnSpc>
                <a:spcPct val="90000"/>
              </a:lnSpc>
              <a:defRPr/>
            </a:pPr>
            <a:r>
              <a:rPr lang="en-US" altLang="en-US" dirty="0" smtClean="0"/>
              <a:t>Spring tide</a:t>
            </a:r>
          </a:p>
          <a:p>
            <a:pPr lvl="2" eaLnBrk="1" hangingPunct="1">
              <a:lnSpc>
                <a:spcPct val="90000"/>
              </a:lnSpc>
              <a:defRPr/>
            </a:pPr>
            <a:r>
              <a:rPr lang="en-US" altLang="en-US" dirty="0" smtClean="0"/>
              <a:t>Alignment of Earth-Moon-Sun system (syzygy)</a:t>
            </a:r>
          </a:p>
          <a:p>
            <a:pPr lvl="2" eaLnBrk="1" hangingPunct="1">
              <a:lnSpc>
                <a:spcPct val="90000"/>
              </a:lnSpc>
              <a:defRPr/>
            </a:pPr>
            <a:r>
              <a:rPr lang="en-US" altLang="en-US" dirty="0" smtClean="0"/>
              <a:t>Lunar and solar bulges constructively interfere</a:t>
            </a:r>
          </a:p>
          <a:p>
            <a:pPr lvl="2" eaLnBrk="1" hangingPunct="1">
              <a:lnSpc>
                <a:spcPct val="90000"/>
              </a:lnSpc>
              <a:defRPr/>
            </a:pPr>
            <a:r>
              <a:rPr lang="en-US" altLang="en-US" dirty="0" smtClean="0"/>
              <a:t>Large tidal range</a:t>
            </a:r>
          </a:p>
          <a:p>
            <a:pPr lvl="1" eaLnBrk="1" hangingPunct="1">
              <a:lnSpc>
                <a:spcPct val="90000"/>
              </a:lnSpc>
              <a:defRPr/>
            </a:pPr>
            <a:r>
              <a:rPr lang="en-US" altLang="en-US" dirty="0" smtClean="0"/>
              <a:t>Neap tide</a:t>
            </a:r>
          </a:p>
          <a:p>
            <a:pPr lvl="2" eaLnBrk="1" hangingPunct="1">
              <a:lnSpc>
                <a:spcPct val="90000"/>
              </a:lnSpc>
              <a:defRPr/>
            </a:pPr>
            <a:r>
              <a:rPr lang="en-US" altLang="en-US" dirty="0" smtClean="0"/>
              <a:t>Earth-Moon-Sun system at right angles (quadrature)</a:t>
            </a:r>
          </a:p>
          <a:p>
            <a:pPr lvl="2" eaLnBrk="1" hangingPunct="1">
              <a:lnSpc>
                <a:spcPct val="90000"/>
              </a:lnSpc>
              <a:defRPr/>
            </a:pPr>
            <a:r>
              <a:rPr lang="en-US" altLang="en-US" dirty="0" smtClean="0"/>
              <a:t>Lunar and solar bulges destructively interfere</a:t>
            </a:r>
          </a:p>
          <a:p>
            <a:pPr lvl="2" eaLnBrk="1" hangingPunct="1">
              <a:lnSpc>
                <a:spcPct val="90000"/>
              </a:lnSpc>
              <a:defRPr/>
            </a:pPr>
            <a:r>
              <a:rPr lang="en-US" altLang="en-US" dirty="0" smtClean="0"/>
              <a:t>Small tidal range</a:t>
            </a:r>
          </a:p>
        </p:txBody>
      </p:sp>
      <p:grpSp>
        <p:nvGrpSpPr>
          <p:cNvPr id="2" name="Group 5"/>
          <p:cNvGrpSpPr>
            <a:grpSpLocks/>
          </p:cNvGrpSpPr>
          <p:nvPr/>
        </p:nvGrpSpPr>
        <p:grpSpPr bwMode="auto">
          <a:xfrm>
            <a:off x="1014413" y="3479800"/>
            <a:ext cx="304800" cy="284163"/>
            <a:chOff x="0" y="3136"/>
            <a:chExt cx="1287" cy="1088"/>
          </a:xfrm>
        </p:grpSpPr>
        <p:sp>
          <p:nvSpPr>
            <p:cNvPr id="67609" name="Oval 6"/>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610" name="Oval 7"/>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611" name="Oval 8"/>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grpSp>
        <p:nvGrpSpPr>
          <p:cNvPr id="3" name="Group 9"/>
          <p:cNvGrpSpPr>
            <a:grpSpLocks/>
          </p:cNvGrpSpPr>
          <p:nvPr/>
        </p:nvGrpSpPr>
        <p:grpSpPr bwMode="auto">
          <a:xfrm>
            <a:off x="1022350" y="3873500"/>
            <a:ext cx="304800" cy="284163"/>
            <a:chOff x="0" y="3136"/>
            <a:chExt cx="1287" cy="1088"/>
          </a:xfrm>
        </p:grpSpPr>
        <p:sp>
          <p:nvSpPr>
            <p:cNvPr id="67606" name="Oval 10"/>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607" name="Oval 11"/>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608" name="Oval 12"/>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grpSp>
        <p:nvGrpSpPr>
          <p:cNvPr id="4" name="Group 13"/>
          <p:cNvGrpSpPr>
            <a:grpSpLocks/>
          </p:cNvGrpSpPr>
          <p:nvPr/>
        </p:nvGrpSpPr>
        <p:grpSpPr bwMode="auto">
          <a:xfrm>
            <a:off x="1019175" y="5202238"/>
            <a:ext cx="304800" cy="284162"/>
            <a:chOff x="0" y="3136"/>
            <a:chExt cx="1287" cy="1088"/>
          </a:xfrm>
        </p:grpSpPr>
        <p:sp>
          <p:nvSpPr>
            <p:cNvPr id="67603" name="Oval 14"/>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604" name="Oval 15"/>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605" name="Oval 16"/>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grpSp>
        <p:nvGrpSpPr>
          <p:cNvPr id="5" name="Group 17"/>
          <p:cNvGrpSpPr>
            <a:grpSpLocks/>
          </p:cNvGrpSpPr>
          <p:nvPr/>
        </p:nvGrpSpPr>
        <p:grpSpPr bwMode="auto">
          <a:xfrm>
            <a:off x="1019175" y="5884863"/>
            <a:ext cx="304800" cy="285750"/>
            <a:chOff x="0" y="3136"/>
            <a:chExt cx="1287" cy="1088"/>
          </a:xfrm>
        </p:grpSpPr>
        <p:sp>
          <p:nvSpPr>
            <p:cNvPr id="67600" name="Oval 18"/>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601" name="Oval 19"/>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602" name="Oval 20"/>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grpSp>
        <p:nvGrpSpPr>
          <p:cNvPr id="6" name="Group 21"/>
          <p:cNvGrpSpPr>
            <a:grpSpLocks/>
          </p:cNvGrpSpPr>
          <p:nvPr/>
        </p:nvGrpSpPr>
        <p:grpSpPr bwMode="auto">
          <a:xfrm>
            <a:off x="1019175" y="4273550"/>
            <a:ext cx="304800" cy="284163"/>
            <a:chOff x="0" y="3136"/>
            <a:chExt cx="1287" cy="1088"/>
          </a:xfrm>
        </p:grpSpPr>
        <p:sp>
          <p:nvSpPr>
            <p:cNvPr id="67597" name="Oval 22"/>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598" name="Oval 23"/>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599" name="Oval 24"/>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grpSp>
        <p:nvGrpSpPr>
          <p:cNvPr id="7" name="Group 37"/>
          <p:cNvGrpSpPr>
            <a:grpSpLocks/>
          </p:cNvGrpSpPr>
          <p:nvPr/>
        </p:nvGrpSpPr>
        <p:grpSpPr bwMode="auto">
          <a:xfrm>
            <a:off x="1014413" y="6294438"/>
            <a:ext cx="304800" cy="284162"/>
            <a:chOff x="0" y="3136"/>
            <a:chExt cx="1287" cy="1088"/>
          </a:xfrm>
        </p:grpSpPr>
        <p:sp>
          <p:nvSpPr>
            <p:cNvPr id="67594" name="Oval 38"/>
            <p:cNvSpPr>
              <a:spLocks noChangeArrowheads="1"/>
            </p:cNvSpPr>
            <p:nvPr/>
          </p:nvSpPr>
          <p:spPr bwMode="auto">
            <a:xfrm>
              <a:off x="0" y="4082"/>
              <a:ext cx="910" cy="142"/>
            </a:xfrm>
            <a:prstGeom prst="ellipse">
              <a:avLst/>
            </a:prstGeom>
            <a:solidFill>
              <a:schemeClr val="bg2"/>
            </a:solidFill>
            <a:ln w="9525">
              <a:noFill/>
              <a:round/>
              <a:headEnd/>
              <a:tailEnd/>
            </a:ln>
            <a:effectLst/>
          </p:spPr>
          <p:txBody>
            <a:bodyPr wrap="none" anchor="ctr"/>
            <a:lstStyle/>
            <a:p>
              <a:endParaRPr lang="en-US" altLang="en-US" sz="2400"/>
            </a:p>
          </p:txBody>
        </p:sp>
        <p:sp>
          <p:nvSpPr>
            <p:cNvPr id="67595" name="Oval 39"/>
            <p:cNvSpPr>
              <a:spLocks noChangeArrowheads="1"/>
            </p:cNvSpPr>
            <p:nvPr/>
          </p:nvSpPr>
          <p:spPr bwMode="auto">
            <a:xfrm>
              <a:off x="327" y="3136"/>
              <a:ext cx="960" cy="1038"/>
            </a:xfrm>
            <a:prstGeom prst="ellipse">
              <a:avLst/>
            </a:prstGeom>
            <a:solidFill>
              <a:srgbClr val="0000FF"/>
            </a:solidFill>
            <a:ln w="9525">
              <a:noFill/>
              <a:round/>
              <a:headEnd/>
              <a:tailEnd/>
            </a:ln>
            <a:effectLst/>
          </p:spPr>
          <p:txBody>
            <a:bodyPr wrap="none" anchor="ctr"/>
            <a:lstStyle/>
            <a:p>
              <a:endParaRPr lang="en-US" altLang="en-US" sz="2400"/>
            </a:p>
          </p:txBody>
        </p:sp>
        <p:sp>
          <p:nvSpPr>
            <p:cNvPr id="67596" name="Oval 40"/>
            <p:cNvSpPr>
              <a:spLocks noChangeArrowheads="1"/>
            </p:cNvSpPr>
            <p:nvPr/>
          </p:nvSpPr>
          <p:spPr bwMode="auto">
            <a:xfrm rot="1132505">
              <a:off x="787" y="3365"/>
              <a:ext cx="350" cy="103"/>
            </a:xfrm>
            <a:prstGeom prst="ellipse">
              <a:avLst/>
            </a:prstGeom>
            <a:solidFill>
              <a:schemeClr val="bg1"/>
            </a:solidFill>
            <a:ln w="9525">
              <a:noFill/>
              <a:round/>
              <a:headEnd/>
              <a:tailEnd/>
            </a:ln>
            <a:effectLst/>
          </p:spPr>
          <p:txBody>
            <a:bodyPr wrap="none" anchor="ctr"/>
            <a:lstStyle/>
            <a:p>
              <a:endParaRPr lang="en-US" altLang="en-US" sz="2400"/>
            </a:p>
          </p:txBody>
        </p:sp>
      </p:gr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5" name="Rectangle 1"/>
          <p:cNvSpPr>
            <a:spLocks noGrp="1" noChangeArrowheads="1"/>
          </p:cNvSpPr>
          <p:nvPr>
            <p:ph type="title" idx="4294967295"/>
          </p:nvPr>
        </p:nvSpPr>
        <p:spPr>
          <a:xfrm>
            <a:off x="0" y="0"/>
            <a:ext cx="8229600" cy="11430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normAutofit/>
          </a:bodyPr>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Distance bet. Moon &amp; Earth</a:t>
            </a:r>
          </a:p>
        </p:txBody>
      </p:sp>
      <p:sp>
        <p:nvSpPr>
          <p:cNvPr id="21506" name="Rectangle 2"/>
          <p:cNvSpPr>
            <a:spLocks noGrp="1" noChangeArrowheads="1"/>
          </p:cNvSpPr>
          <p:nvPr>
            <p:ph type="body" idx="4294967295"/>
          </p:nvPr>
        </p:nvSpPr>
        <p:spPr>
          <a:xfrm>
            <a:off x="0" y="990600"/>
            <a:ext cx="8915400" cy="4525963"/>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lstStyle/>
          <a:p>
            <a:pPr eaLnBrk="1" hangingPunct="1">
              <a:lnSpc>
                <a:spcPct val="93000"/>
              </a:lnSpc>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b="1" i="1" smtClean="0"/>
              <a:t>    </a:t>
            </a:r>
            <a:r>
              <a:rPr lang="en-GB" altLang="en-US" b="1" i="1" u="sng" smtClean="0"/>
              <a:t>Perigee Tides</a:t>
            </a:r>
          </a:p>
          <a:p>
            <a:pPr lvl="2"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smtClean="0"/>
              <a:t>Moon closest to earth, very high tides (causes flooding)</a:t>
            </a:r>
          </a:p>
          <a:p>
            <a:pPr lvl="1" eaLnBrk="1" hangingPunct="1">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3200" b="1" i="1" u="sng" smtClean="0"/>
              <a:t>Apogee Tides</a:t>
            </a:r>
          </a:p>
          <a:p>
            <a:pPr lvl="2" eaLnBrk="1" hangingPunct="1">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800" smtClean="0"/>
              <a:t>Moon farthest away from earth, very low tides</a:t>
            </a:r>
          </a:p>
        </p:txBody>
      </p:sp>
      <p:pic>
        <p:nvPicPr>
          <p:cNvPr id="68612" name="Picture 6" descr="image?id=63023&amp;rendTypeId=4"/>
          <p:cNvPicPr>
            <a:picLocks noChangeAspect="1" noChangeArrowheads="1"/>
          </p:cNvPicPr>
          <p:nvPr/>
        </p:nvPicPr>
        <p:blipFill>
          <a:blip r:embed="rId3"/>
          <a:srcRect/>
          <a:stretch>
            <a:fillRect/>
          </a:stretch>
        </p:blipFill>
        <p:spPr bwMode="auto">
          <a:xfrm>
            <a:off x="2438400" y="3622675"/>
            <a:ext cx="3963988" cy="323532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0658" name="Picture 5" descr="apogee_vs_perigee"/>
          <p:cNvPicPr>
            <a:picLocks noChangeAspect="1" noChangeArrowheads="1"/>
          </p:cNvPicPr>
          <p:nvPr/>
        </p:nvPicPr>
        <p:blipFill>
          <a:blip r:embed="rId3"/>
          <a:srcRect/>
          <a:stretch>
            <a:fillRect/>
          </a:stretch>
        </p:blipFill>
        <p:spPr bwMode="auto">
          <a:xfrm>
            <a:off x="1052513" y="790575"/>
            <a:ext cx="7038975" cy="52768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Rectangle 1"/>
          <p:cNvSpPr>
            <a:spLocks noGrp="1" noChangeArrowheads="1"/>
          </p:cNvSpPr>
          <p:nvPr>
            <p:ph type="title"/>
          </p:nvPr>
        </p:nvSpPr>
        <p:spPr>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Types of Tides Continued</a:t>
            </a:r>
          </a:p>
        </p:txBody>
      </p:sp>
      <p:sp>
        <p:nvSpPr>
          <p:cNvPr id="22530" name="Rectangle 2"/>
          <p:cNvSpPr>
            <a:spLocks noGrp="1" noChangeArrowheads="1"/>
          </p:cNvSpPr>
          <p:nvPr>
            <p:ph idx="1"/>
          </p:nvPr>
        </p:nvSpPr>
        <p:spPr>
          <a:xfrm>
            <a:off x="457200" y="1295400"/>
            <a:ext cx="3810000" cy="4525963"/>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ormAutofit lnSpcReduction="10000"/>
          </a:bodyPr>
          <a:lstStyle/>
          <a:p>
            <a:pPr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u="sng" dirty="0" smtClean="0"/>
              <a:t>Diurnal Tides</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1 high &amp; 1 low / day</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Parts of Gulf of Mexico and Asia</a:t>
            </a:r>
          </a:p>
          <a:p>
            <a:pPr lvl="1" eaLnBrk="1" hangingPunct="1">
              <a:lnSpc>
                <a:spcPct val="90000"/>
              </a:lnSpc>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000" b="1" dirty="0" smtClean="0"/>
          </a:p>
          <a:p>
            <a:pPr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u="sng" dirty="0" smtClean="0"/>
              <a:t>Semi-Diurnal Tides</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2 high &amp; 2 low / day</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Atlantic coasts of North America and Europe</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000" b="1" dirty="0" smtClean="0"/>
          </a:p>
          <a:p>
            <a:pPr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u="sng" dirty="0" smtClean="0"/>
              <a:t>Mixed</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2 high &amp; 2 low / day (height varies)</a:t>
            </a:r>
          </a:p>
          <a:p>
            <a:pPr lvl="1" eaLnBrk="1" hangingPunct="1">
              <a:lnSpc>
                <a:spcPct val="90000"/>
              </a:lnSpc>
              <a:spcBef>
                <a:spcPts val="500"/>
              </a:spcBef>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r>
              <a:rPr lang="en-GB" altLang="en-US" sz="2000" b="1" dirty="0" smtClean="0"/>
              <a:t>Pacific coast</a:t>
            </a:r>
          </a:p>
          <a:p>
            <a:pPr lvl="1" eaLnBrk="1" hangingPunct="1">
              <a:lnSpc>
                <a:spcPct val="90000"/>
              </a:lnSpc>
              <a:spcBef>
                <a:spcPts val="500"/>
              </a:spcBef>
              <a:buFont typeface="Wingdings" pitchFamily="2" charset="2"/>
              <a:buNone/>
              <a:tabLst>
                <a:tab pos="454025" algn="l"/>
                <a:tab pos="911225" algn="l"/>
                <a:tab pos="1368425" algn="l"/>
                <a:tab pos="1825625" algn="l"/>
                <a:tab pos="2282825" algn="l"/>
                <a:tab pos="2740025" algn="l"/>
                <a:tab pos="3197225" algn="l"/>
                <a:tab pos="3654425" algn="l"/>
                <a:tab pos="4111625" algn="l"/>
                <a:tab pos="4568825" algn="l"/>
                <a:tab pos="5026025" algn="l"/>
                <a:tab pos="5483225" algn="l"/>
                <a:tab pos="5940425" algn="l"/>
                <a:tab pos="6397625" algn="l"/>
                <a:tab pos="6854825" algn="l"/>
                <a:tab pos="7312025" algn="l"/>
                <a:tab pos="7769225" algn="l"/>
                <a:tab pos="8226425" algn="l"/>
                <a:tab pos="8683625" algn="l"/>
                <a:tab pos="9140825" algn="l"/>
              </a:tabLst>
              <a:defRPr/>
            </a:pPr>
            <a:endParaRPr lang="en-GB" altLang="en-US" sz="2400" b="1" dirty="0" smtClean="0"/>
          </a:p>
        </p:txBody>
      </p:sp>
      <p:pic>
        <p:nvPicPr>
          <p:cNvPr id="72708" name="Picture 3"/>
          <p:cNvPicPr>
            <a:picLocks noChangeAspect="1"/>
          </p:cNvPicPr>
          <p:nvPr/>
        </p:nvPicPr>
        <p:blipFill>
          <a:blip r:embed="rId3"/>
          <a:srcRect/>
          <a:stretch>
            <a:fillRect/>
          </a:stretch>
        </p:blipFill>
        <p:spPr bwMode="auto">
          <a:xfrm>
            <a:off x="4267200" y="1319213"/>
            <a:ext cx="4724400" cy="4181475"/>
          </a:xfrm>
          <a:prstGeom prst="rect">
            <a:avLst/>
          </a:prstGeom>
          <a:noFill/>
          <a:ln w="9525">
            <a:noFill/>
            <a:miter lim="800000"/>
            <a:headEnd/>
            <a:tailEnd/>
          </a:ln>
        </p:spPr>
      </p:pic>
    </p:spTree>
  </p:cSld>
  <p:clrMapOvr>
    <a:masterClrMapping/>
  </p:clrMapOvr>
  <p:transition spd="med"/>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defRPr/>
            </a:pPr>
            <a:endParaRPr lang="en-US"/>
          </a:p>
        </p:txBody>
      </p:sp>
      <p:pic>
        <p:nvPicPr>
          <p:cNvPr id="74755" name="Content Placeholder 3"/>
          <p:cNvPicPr>
            <a:picLocks noGrp="1" noChangeAspect="1"/>
          </p:cNvPicPr>
          <p:nvPr>
            <p:ph idx="1"/>
          </p:nvPr>
        </p:nvPicPr>
        <p:blipFill>
          <a:blip r:embed="rId2"/>
          <a:srcRect/>
          <a:stretch>
            <a:fillRect/>
          </a:stretch>
        </p:blipFill>
        <p:spPr>
          <a:xfrm>
            <a:off x="76200" y="28575"/>
            <a:ext cx="8947150" cy="4695825"/>
          </a:xfrm>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5778" name="Picture 1"/>
          <p:cNvPicPr>
            <a:picLocks noChangeAspect="1"/>
          </p:cNvPicPr>
          <p:nvPr/>
        </p:nvPicPr>
        <p:blipFill>
          <a:blip r:embed="rId2"/>
          <a:srcRect/>
          <a:stretch>
            <a:fillRect/>
          </a:stretch>
        </p:blipFill>
        <p:spPr bwMode="auto">
          <a:xfrm>
            <a:off x="838200" y="152400"/>
            <a:ext cx="6880225" cy="2590800"/>
          </a:xfrm>
          <a:prstGeom prst="rect">
            <a:avLst/>
          </a:prstGeom>
          <a:noFill/>
          <a:ln w="9525">
            <a:noFill/>
            <a:miter lim="800000"/>
            <a:headEnd/>
            <a:tailEnd/>
          </a:ln>
        </p:spPr>
      </p:pic>
      <p:sp>
        <p:nvSpPr>
          <p:cNvPr id="75779" name="Rectangle 2"/>
          <p:cNvSpPr>
            <a:spLocks noChangeArrowheads="1"/>
          </p:cNvSpPr>
          <p:nvPr/>
        </p:nvSpPr>
        <p:spPr bwMode="auto">
          <a:xfrm>
            <a:off x="2286000" y="3105150"/>
            <a:ext cx="4572000" cy="647700"/>
          </a:xfrm>
          <a:prstGeom prst="rect">
            <a:avLst/>
          </a:prstGeom>
          <a:noFill/>
          <a:ln w="9525">
            <a:noFill/>
            <a:miter lim="800000"/>
            <a:headEnd/>
            <a:tailEnd/>
          </a:ln>
        </p:spPr>
        <p:txBody>
          <a:bodyPr>
            <a:spAutoFit/>
          </a:bodyPr>
          <a:lstStyle/>
          <a:p>
            <a:r>
              <a:rPr lang="en-US" altLang="en-US">
                <a:hlinkClick r:id="rId3"/>
              </a:rPr>
              <a:t>http://oceanservice.noaa.gov/education/tutorial_tides/media/supp_tide01.html</a:t>
            </a:r>
            <a:endParaRPr lang="en-US" alt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Rectangle 1"/>
          <p:cNvSpPr>
            <a:spLocks noGrp="1" noChangeArrowheads="1"/>
          </p:cNvSpPr>
          <p:nvPr>
            <p:ph type="title" idx="4294967295"/>
          </p:nvPr>
        </p:nvSpPr>
        <p:spPr>
          <a:xfrm>
            <a:off x="0" y="0"/>
            <a:ext cx="8229600" cy="1143000"/>
          </a:xfrm>
          <a:extLst>
            <a:ext uri="{91240B29-F687-4F45-9708-019B960494DF}">
              <a14:hiddenLine xmlns:a14="http://schemas.microsoft.com/office/drawing/2010/main" xmlns="" w="9525">
                <a:solidFill>
                  <a:srgbClr val="000000"/>
                </a:solidFill>
                <a:miter lim="800000"/>
                <a:headEnd/>
                <a:tailEnd/>
              </a14:hiddenLine>
            </a:ext>
          </a:extLst>
        </p:spPr>
        <p:txBody>
          <a:bodyPr lIns="90000" tIns="46800" rIns="90000" bIns="46800" anchorCtr="0"/>
          <a:lstStyle/>
          <a:p>
            <a:pPr eaLnBrk="1" hangingPunct="1">
              <a:buFont typeface="Boulder" charset="0"/>
              <a:buNone/>
              <a:tabLst>
                <a:tab pos="0" algn="l"/>
                <a:tab pos="457200" algn="l"/>
                <a:tab pos="914400" algn="l"/>
                <a:tab pos="1371600" algn="l"/>
                <a:tab pos="1828800" algn="l"/>
                <a:tab pos="2286000" algn="l"/>
                <a:tab pos="2743200" algn="l"/>
                <a:tab pos="3200400" algn="l"/>
                <a:tab pos="3657600" algn="l"/>
                <a:tab pos="4114800" algn="l"/>
                <a:tab pos="4572000" algn="l"/>
                <a:tab pos="5029200" algn="l"/>
                <a:tab pos="5486400" algn="l"/>
                <a:tab pos="5943600" algn="l"/>
                <a:tab pos="6400800" algn="l"/>
                <a:tab pos="6858000" algn="l"/>
                <a:tab pos="7315200" algn="l"/>
                <a:tab pos="7772400" algn="l"/>
                <a:tab pos="8229600" algn="l"/>
                <a:tab pos="8686800" algn="l"/>
                <a:tab pos="9144000" algn="l"/>
              </a:tabLst>
              <a:defRPr/>
            </a:pPr>
            <a:r>
              <a:rPr lang="en-GB" altLang="en-US" b="1" i="1" u="sng" smtClean="0">
                <a:latin typeface="Boulder" charset="0"/>
              </a:rPr>
              <a:t>Importance of Tides</a:t>
            </a:r>
          </a:p>
        </p:txBody>
      </p:sp>
      <p:sp>
        <p:nvSpPr>
          <p:cNvPr id="25604" name="Text Box 4"/>
          <p:cNvSpPr txBox="1">
            <a:spLocks noChangeArrowheads="1"/>
          </p:cNvSpPr>
          <p:nvPr/>
        </p:nvSpPr>
        <p:spPr bwMode="auto">
          <a:xfrm>
            <a:off x="228600" y="1295400"/>
            <a:ext cx="8915400" cy="457200"/>
          </a:xfrm>
          <a:prstGeom prst="rect">
            <a:avLst/>
          </a:prstGeom>
          <a:noFill/>
          <a:ln w="9525">
            <a:noFill/>
            <a:miter lim="800000"/>
            <a:headEnd/>
            <a:tailEnd/>
          </a:ln>
          <a:effectLst/>
        </p:spPr>
        <p:txBody>
          <a:bodyPr>
            <a:spAutoFit/>
          </a:bodyPr>
          <a:lstStyle/>
          <a:p>
            <a:pPr>
              <a:spcBef>
                <a:spcPct val="50000"/>
              </a:spcBef>
              <a:buFontTx/>
              <a:buChar char="•"/>
            </a:pPr>
            <a:r>
              <a:rPr lang="en-US" altLang="en-US" sz="2400"/>
              <a:t>  Expose &amp; submerge orgs</a:t>
            </a:r>
          </a:p>
        </p:txBody>
      </p:sp>
      <p:sp>
        <p:nvSpPr>
          <p:cNvPr id="25605" name="Text Box 5"/>
          <p:cNvSpPr txBox="1">
            <a:spLocks noChangeArrowheads="1"/>
          </p:cNvSpPr>
          <p:nvPr/>
        </p:nvSpPr>
        <p:spPr bwMode="auto">
          <a:xfrm>
            <a:off x="381000" y="1981200"/>
            <a:ext cx="4267200" cy="822325"/>
          </a:xfrm>
          <a:prstGeom prst="rect">
            <a:avLst/>
          </a:prstGeom>
          <a:noFill/>
          <a:ln w="9525">
            <a:noFill/>
            <a:miter lim="800000"/>
            <a:headEnd/>
            <a:tailEnd/>
          </a:ln>
          <a:effectLst/>
        </p:spPr>
        <p:txBody>
          <a:bodyPr>
            <a:spAutoFit/>
          </a:bodyPr>
          <a:lstStyle/>
          <a:p>
            <a:pPr>
              <a:spcBef>
                <a:spcPct val="50000"/>
              </a:spcBef>
              <a:buFontTx/>
              <a:buChar char="•"/>
            </a:pPr>
            <a:r>
              <a:rPr lang="en-US" altLang="en-US" sz="2400"/>
              <a:t> Circulate water in bays &amp; 	estuaries</a:t>
            </a:r>
          </a:p>
        </p:txBody>
      </p:sp>
      <p:sp>
        <p:nvSpPr>
          <p:cNvPr id="25606" name="Text Box 6"/>
          <p:cNvSpPr txBox="1">
            <a:spLocks noChangeArrowheads="1"/>
          </p:cNvSpPr>
          <p:nvPr/>
        </p:nvSpPr>
        <p:spPr bwMode="auto">
          <a:xfrm>
            <a:off x="228600" y="3429000"/>
            <a:ext cx="4419600" cy="822325"/>
          </a:xfrm>
          <a:prstGeom prst="rect">
            <a:avLst/>
          </a:prstGeom>
          <a:noFill/>
          <a:ln w="9525">
            <a:noFill/>
            <a:miter lim="800000"/>
            <a:headEnd/>
            <a:tailEnd/>
          </a:ln>
          <a:effectLst/>
        </p:spPr>
        <p:txBody>
          <a:bodyPr>
            <a:spAutoFit/>
          </a:bodyPr>
          <a:lstStyle/>
          <a:p>
            <a:pPr>
              <a:spcBef>
                <a:spcPct val="50000"/>
              </a:spcBef>
              <a:buFontTx/>
              <a:buChar char="•"/>
            </a:pPr>
            <a:r>
              <a:rPr lang="en-US" altLang="en-US" sz="2400"/>
              <a:t>  Trigger spawning 	(grunion, 	horseshoe crab)</a:t>
            </a:r>
          </a:p>
        </p:txBody>
      </p:sp>
      <p:sp>
        <p:nvSpPr>
          <p:cNvPr id="25607" name="Text Box 7"/>
          <p:cNvSpPr txBox="1">
            <a:spLocks noChangeArrowheads="1"/>
          </p:cNvSpPr>
          <p:nvPr/>
        </p:nvSpPr>
        <p:spPr bwMode="auto">
          <a:xfrm>
            <a:off x="381000" y="2895600"/>
            <a:ext cx="7848600" cy="457200"/>
          </a:xfrm>
          <a:prstGeom prst="rect">
            <a:avLst/>
          </a:prstGeom>
          <a:noFill/>
          <a:ln w="9525">
            <a:noFill/>
            <a:miter lim="800000"/>
            <a:headEnd/>
            <a:tailEnd/>
          </a:ln>
          <a:effectLst/>
        </p:spPr>
        <p:txBody>
          <a:bodyPr>
            <a:spAutoFit/>
          </a:bodyPr>
          <a:lstStyle/>
          <a:p>
            <a:pPr>
              <a:spcBef>
                <a:spcPct val="50000"/>
              </a:spcBef>
              <a:buFontTx/>
              <a:buChar char="•"/>
            </a:pPr>
            <a:r>
              <a:rPr lang="en-US" altLang="en-US" sz="2400"/>
              <a:t>  Circulates food, wastes, etc</a:t>
            </a:r>
          </a:p>
        </p:txBody>
      </p:sp>
      <p:pic>
        <p:nvPicPr>
          <p:cNvPr id="25609" name="Picture 9" descr="12-tide-pool-closeup"/>
          <p:cNvPicPr>
            <a:picLocks noChangeAspect="1" noChangeArrowheads="1"/>
          </p:cNvPicPr>
          <p:nvPr/>
        </p:nvPicPr>
        <p:blipFill>
          <a:blip r:embed="rId3"/>
          <a:srcRect/>
          <a:stretch>
            <a:fillRect/>
          </a:stretch>
        </p:blipFill>
        <p:spPr bwMode="auto">
          <a:xfrm>
            <a:off x="4724400" y="1219200"/>
            <a:ext cx="4022725" cy="2659063"/>
          </a:xfrm>
          <a:prstGeom prst="rect">
            <a:avLst/>
          </a:prstGeom>
          <a:noFill/>
          <a:ln w="9525">
            <a:noFill/>
            <a:miter lim="800000"/>
            <a:headEnd/>
            <a:tailEnd/>
          </a:ln>
        </p:spPr>
      </p:pic>
      <p:pic>
        <p:nvPicPr>
          <p:cNvPr id="25611" name="Picture 11" descr="run"/>
          <p:cNvPicPr>
            <a:picLocks noChangeAspect="1" noChangeArrowheads="1"/>
          </p:cNvPicPr>
          <p:nvPr/>
        </p:nvPicPr>
        <p:blipFill>
          <a:blip r:embed="rId4"/>
          <a:srcRect/>
          <a:stretch>
            <a:fillRect/>
          </a:stretch>
        </p:blipFill>
        <p:spPr bwMode="auto">
          <a:xfrm>
            <a:off x="685800" y="4191000"/>
            <a:ext cx="3829050" cy="2466975"/>
          </a:xfrm>
          <a:prstGeom prst="rect">
            <a:avLst/>
          </a:prstGeom>
          <a:noFill/>
          <a:ln w="9525">
            <a:noFill/>
            <a:miter lim="800000"/>
            <a:headEnd/>
            <a:tailEnd/>
          </a:ln>
        </p:spPr>
      </p:pic>
      <p:pic>
        <p:nvPicPr>
          <p:cNvPr id="25613" name="Picture 13" descr="crab5"/>
          <p:cNvPicPr>
            <a:picLocks noChangeAspect="1" noChangeArrowheads="1"/>
          </p:cNvPicPr>
          <p:nvPr/>
        </p:nvPicPr>
        <p:blipFill>
          <a:blip r:embed="rId5"/>
          <a:srcRect/>
          <a:stretch>
            <a:fillRect/>
          </a:stretch>
        </p:blipFill>
        <p:spPr bwMode="auto">
          <a:xfrm>
            <a:off x="4800600" y="3962400"/>
            <a:ext cx="4114800" cy="2724150"/>
          </a:xfrm>
          <a:prstGeom prst="rect">
            <a:avLst/>
          </a:prstGeom>
          <a:noFill/>
          <a:ln w="9525">
            <a:noFill/>
            <a:miter lim="800000"/>
            <a:headEnd/>
            <a:tailEnd/>
          </a:ln>
        </p:spPr>
      </p:pic>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5601"/>
                                        </p:tgtEl>
                                        <p:attrNameLst>
                                          <p:attrName>style.visibility</p:attrName>
                                        </p:attrNameLst>
                                      </p:cBhvr>
                                      <p:to>
                                        <p:strVal val="visible"/>
                                      </p:to>
                                    </p:set>
                                    <p:animEffect transition="in" filter="blinds(horizontal)">
                                      <p:cBhvr>
                                        <p:cTn id="7" dur="500"/>
                                        <p:tgtEl>
                                          <p:spTgt spid="25601"/>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5604"/>
                                        </p:tgtEl>
                                        <p:attrNameLst>
                                          <p:attrName>style.visibility</p:attrName>
                                        </p:attrNameLst>
                                      </p:cBhvr>
                                      <p:to>
                                        <p:strVal val="visible"/>
                                      </p:to>
                                    </p:set>
                                    <p:animEffect transition="in" filter="blinds(horizontal)">
                                      <p:cBhvr>
                                        <p:cTn id="12" dur="500"/>
                                        <p:tgtEl>
                                          <p:spTgt spid="25604"/>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9" presetClass="entr" presetSubtype="0" fill="hold" nodeType="clickEffect">
                                  <p:stCondLst>
                                    <p:cond delay="0"/>
                                  </p:stCondLst>
                                  <p:childTnLst>
                                    <p:set>
                                      <p:cBhvr>
                                        <p:cTn id="16" dur="1" fill="hold">
                                          <p:stCondLst>
                                            <p:cond delay="0"/>
                                          </p:stCondLst>
                                        </p:cTn>
                                        <p:tgtEl>
                                          <p:spTgt spid="25609"/>
                                        </p:tgtEl>
                                        <p:attrNameLst>
                                          <p:attrName>style.visibility</p:attrName>
                                        </p:attrNameLst>
                                      </p:cBhvr>
                                      <p:to>
                                        <p:strVal val="visible"/>
                                      </p:to>
                                    </p:set>
                                    <p:animEffect transition="in" filter="dissolve">
                                      <p:cBhvr>
                                        <p:cTn id="17" dur="500"/>
                                        <p:tgtEl>
                                          <p:spTgt spid="25609"/>
                                        </p:tgtEl>
                                      </p:cBhvr>
                                    </p:animEffect>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5605"/>
                                        </p:tgtEl>
                                        <p:attrNameLst>
                                          <p:attrName>style.visibility</p:attrName>
                                        </p:attrNameLst>
                                      </p:cBhvr>
                                      <p:to>
                                        <p:strVal val="visible"/>
                                      </p:to>
                                    </p:set>
                                    <p:animEffect transition="in" filter="blinds(horizontal)">
                                      <p:cBhvr>
                                        <p:cTn id="22" dur="500"/>
                                        <p:tgtEl>
                                          <p:spTgt spid="25605"/>
                                        </p:tgtEl>
                                      </p:cBhvr>
                                    </p:animEffect>
                                  </p:childTnLst>
                                </p:cTn>
                              </p:par>
                            </p:childTnLst>
                          </p:cTn>
                        </p:par>
                      </p:childTnLst>
                    </p:cTn>
                  </p:par>
                  <p:par>
                    <p:cTn id="23" fill="hold" nodeType="clickPar">
                      <p:stCondLst>
                        <p:cond delay="indefinite"/>
                      </p:stCondLst>
                      <p:childTnLst>
                        <p:par>
                          <p:cTn id="24" fill="hold" nodeType="withGroup">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25607"/>
                                        </p:tgtEl>
                                        <p:attrNameLst>
                                          <p:attrName>style.visibility</p:attrName>
                                        </p:attrNameLst>
                                      </p:cBhvr>
                                      <p:to>
                                        <p:strVal val="visible"/>
                                      </p:to>
                                    </p:set>
                                    <p:animEffect transition="in" filter="blinds(horizontal)">
                                      <p:cBhvr>
                                        <p:cTn id="27" dur="500"/>
                                        <p:tgtEl>
                                          <p:spTgt spid="25607"/>
                                        </p:tgtEl>
                                      </p:cBhvr>
                                    </p:animEffect>
                                  </p:childTnLst>
                                </p:cTn>
                              </p:par>
                            </p:childTnLst>
                          </p:cTn>
                        </p:par>
                      </p:childTnLst>
                    </p:cTn>
                  </p:par>
                  <p:par>
                    <p:cTn id="28" fill="hold" nodeType="clickPar">
                      <p:stCondLst>
                        <p:cond delay="indefinite"/>
                      </p:stCondLst>
                      <p:childTnLst>
                        <p:par>
                          <p:cTn id="29" fill="hold" nodeType="withGroup">
                            <p:stCondLst>
                              <p:cond delay="0"/>
                            </p:stCondLst>
                            <p:childTnLst>
                              <p:par>
                                <p:cTn id="30" presetID="3" presetClass="entr" presetSubtype="10" fill="hold" grpId="0" nodeType="clickEffect">
                                  <p:stCondLst>
                                    <p:cond delay="0"/>
                                  </p:stCondLst>
                                  <p:childTnLst>
                                    <p:set>
                                      <p:cBhvr>
                                        <p:cTn id="31" dur="1" fill="hold">
                                          <p:stCondLst>
                                            <p:cond delay="0"/>
                                          </p:stCondLst>
                                        </p:cTn>
                                        <p:tgtEl>
                                          <p:spTgt spid="25606"/>
                                        </p:tgtEl>
                                        <p:attrNameLst>
                                          <p:attrName>style.visibility</p:attrName>
                                        </p:attrNameLst>
                                      </p:cBhvr>
                                      <p:to>
                                        <p:strVal val="visible"/>
                                      </p:to>
                                    </p:set>
                                    <p:animEffect transition="in" filter="blinds(horizontal)">
                                      <p:cBhvr>
                                        <p:cTn id="32" dur="500"/>
                                        <p:tgtEl>
                                          <p:spTgt spid="25606"/>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9" presetClass="entr" presetSubtype="0" fill="hold" nodeType="clickEffect">
                                  <p:stCondLst>
                                    <p:cond delay="0"/>
                                  </p:stCondLst>
                                  <p:childTnLst>
                                    <p:set>
                                      <p:cBhvr>
                                        <p:cTn id="36" dur="1" fill="hold">
                                          <p:stCondLst>
                                            <p:cond delay="0"/>
                                          </p:stCondLst>
                                        </p:cTn>
                                        <p:tgtEl>
                                          <p:spTgt spid="25611"/>
                                        </p:tgtEl>
                                        <p:attrNameLst>
                                          <p:attrName>style.visibility</p:attrName>
                                        </p:attrNameLst>
                                      </p:cBhvr>
                                      <p:to>
                                        <p:strVal val="visible"/>
                                      </p:to>
                                    </p:set>
                                    <p:animEffect transition="in" filter="dissolve">
                                      <p:cBhvr>
                                        <p:cTn id="37" dur="500"/>
                                        <p:tgtEl>
                                          <p:spTgt spid="25611"/>
                                        </p:tgtEl>
                                      </p:cBhvr>
                                    </p:animEffect>
                                  </p:childTnLst>
                                </p:cTn>
                              </p:par>
                            </p:childTnLst>
                          </p:cTn>
                        </p:par>
                      </p:childTnLst>
                    </p:cTn>
                  </p:par>
                  <p:par>
                    <p:cTn id="38" fill="hold" nodeType="clickPar">
                      <p:stCondLst>
                        <p:cond delay="indefinite"/>
                      </p:stCondLst>
                      <p:childTnLst>
                        <p:par>
                          <p:cTn id="39" fill="hold" nodeType="withGroup">
                            <p:stCondLst>
                              <p:cond delay="0"/>
                            </p:stCondLst>
                            <p:childTnLst>
                              <p:par>
                                <p:cTn id="40" presetID="9" presetClass="entr" presetSubtype="0" fill="hold" nodeType="clickEffect">
                                  <p:stCondLst>
                                    <p:cond delay="0"/>
                                  </p:stCondLst>
                                  <p:childTnLst>
                                    <p:set>
                                      <p:cBhvr>
                                        <p:cTn id="41" dur="1" fill="hold">
                                          <p:stCondLst>
                                            <p:cond delay="0"/>
                                          </p:stCondLst>
                                        </p:cTn>
                                        <p:tgtEl>
                                          <p:spTgt spid="25613"/>
                                        </p:tgtEl>
                                        <p:attrNameLst>
                                          <p:attrName>style.visibility</p:attrName>
                                        </p:attrNameLst>
                                      </p:cBhvr>
                                      <p:to>
                                        <p:strVal val="visible"/>
                                      </p:to>
                                    </p:set>
                                    <p:animEffect transition="in" filter="dissolve">
                                      <p:cBhvr>
                                        <p:cTn id="42" dur="500"/>
                                        <p:tgtEl>
                                          <p:spTgt spid="256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601" grpId="0"/>
      <p:bldP spid="25604" grpId="0"/>
      <p:bldP spid="25605" grpId="0"/>
      <p:bldP spid="25606" grpId="0"/>
      <p:bldP spid="25607"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Ocean Currents</a:t>
            </a:r>
            <a:endParaRPr lang="en-US" dirty="0"/>
          </a:p>
        </p:txBody>
      </p:sp>
      <p:sp>
        <p:nvSpPr>
          <p:cNvPr id="3" name="Content Placeholder 2"/>
          <p:cNvSpPr>
            <a:spLocks noGrp="1"/>
          </p:cNvSpPr>
          <p:nvPr>
            <p:ph idx="1"/>
          </p:nvPr>
        </p:nvSpPr>
        <p:spPr>
          <a:xfrm>
            <a:off x="457200" y="1935480"/>
            <a:ext cx="3886200" cy="4617720"/>
          </a:xfrm>
        </p:spPr>
        <p:txBody>
          <a:bodyPr>
            <a:normAutofit fontScale="92500" lnSpcReduction="20000"/>
          </a:bodyPr>
          <a:lstStyle/>
          <a:p>
            <a:r>
              <a:rPr lang="en-US" dirty="0" smtClean="0"/>
              <a:t>An </a:t>
            </a:r>
            <a:r>
              <a:rPr lang="en-US" b="1" dirty="0" smtClean="0"/>
              <a:t>Ocean Current</a:t>
            </a:r>
            <a:r>
              <a:rPr lang="en-US" dirty="0" smtClean="0"/>
              <a:t> is a large volume of water flowing in a certain direction.</a:t>
            </a:r>
          </a:p>
          <a:p>
            <a:pPr marL="0" indent="0">
              <a:buNone/>
            </a:pPr>
            <a:endParaRPr lang="en-US" sz="1100" dirty="0" smtClean="0"/>
          </a:p>
          <a:p>
            <a:r>
              <a:rPr lang="en-US" dirty="0" smtClean="0"/>
              <a:t>Wind-driven currents are called surface currents.</a:t>
            </a:r>
          </a:p>
          <a:p>
            <a:pPr marL="0" indent="0">
              <a:buNone/>
            </a:pPr>
            <a:endParaRPr lang="en-US" sz="1100" dirty="0" smtClean="0"/>
          </a:p>
          <a:p>
            <a:r>
              <a:rPr lang="en-US" dirty="0" smtClean="0"/>
              <a:t>Surface currents carry warm or cold water horizontally across the ocean’s surface</a:t>
            </a:r>
          </a:p>
        </p:txBody>
      </p:sp>
      <p:pic>
        <p:nvPicPr>
          <p:cNvPr id="1026" name="Picture 2" descr="C:\Documents and Settings\jistre\Local Settings\Temporary Internet Files\Content.IE5\RFES9XS9\MP900427753[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43400" y="1981200"/>
            <a:ext cx="4320822" cy="4320822"/>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2538277165"/>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685800"/>
            <a:ext cx="8534400" cy="369332"/>
          </a:xfrm>
          <a:prstGeom prst="rect">
            <a:avLst/>
          </a:prstGeom>
        </p:spPr>
        <p:txBody>
          <a:bodyPr wrap="square">
            <a:spAutoFit/>
          </a:bodyPr>
          <a:lstStyle/>
          <a:p>
            <a:r>
              <a:rPr lang="en-US" dirty="0" smtClean="0"/>
              <a:t>https://www.slideshare.net/mswilliams/ocean-currents-powerpoint-2732219</a:t>
            </a:r>
            <a:endParaRPr lang="en-US" dirty="0"/>
          </a:p>
        </p:txBody>
      </p:sp>
      <p:sp>
        <p:nvSpPr>
          <p:cNvPr id="3" name="Rectangle 2"/>
          <p:cNvSpPr/>
          <p:nvPr/>
        </p:nvSpPr>
        <p:spPr>
          <a:xfrm>
            <a:off x="0" y="1219200"/>
            <a:ext cx="8595360" cy="369332"/>
          </a:xfrm>
          <a:prstGeom prst="rect">
            <a:avLst/>
          </a:prstGeom>
        </p:spPr>
        <p:txBody>
          <a:bodyPr wrap="square">
            <a:spAutoFit/>
          </a:bodyPr>
          <a:lstStyle/>
          <a:p>
            <a:r>
              <a:rPr lang="en-US" dirty="0" smtClean="0"/>
              <a:t>https://www.slideshare.net/mswilliams/ocean-currents-powerpoint-2732219</a:t>
            </a:r>
            <a:endParaRPr lang="en-US" dirty="0"/>
          </a:p>
        </p:txBody>
      </p:sp>
      <p:sp>
        <p:nvSpPr>
          <p:cNvPr id="4" name="Rectangle 3"/>
          <p:cNvSpPr/>
          <p:nvPr/>
        </p:nvSpPr>
        <p:spPr>
          <a:xfrm>
            <a:off x="0" y="1828800"/>
            <a:ext cx="9144000" cy="646331"/>
          </a:xfrm>
          <a:prstGeom prst="rect">
            <a:avLst/>
          </a:prstGeom>
        </p:spPr>
        <p:txBody>
          <a:bodyPr wrap="square">
            <a:spAutoFit/>
          </a:bodyPr>
          <a:lstStyle/>
          <a:p>
            <a:r>
              <a:rPr lang="en-US" dirty="0" smtClean="0"/>
              <a:t>http://www.lcps.org/cms/lib4/VA01000195/Centricity/Domain/2540/notes_ocean_currents_fixed.ppt</a:t>
            </a:r>
            <a:endParaRPr lang="en-US" dirty="0"/>
          </a:p>
        </p:txBody>
      </p:sp>
      <p:sp>
        <p:nvSpPr>
          <p:cNvPr id="6" name="Rectangle 5"/>
          <p:cNvSpPr/>
          <p:nvPr/>
        </p:nvSpPr>
        <p:spPr>
          <a:xfrm>
            <a:off x="66502" y="2612843"/>
            <a:ext cx="9144000" cy="923330"/>
          </a:xfrm>
          <a:prstGeom prst="rect">
            <a:avLst/>
          </a:prstGeom>
        </p:spPr>
        <p:txBody>
          <a:bodyPr wrap="square">
            <a:spAutoFit/>
          </a:bodyPr>
          <a:lstStyle/>
          <a:p>
            <a:r>
              <a:rPr lang="en-US" dirty="0" smtClean="0"/>
              <a:t>http://www.troup.org/userfiles/929/My%20Files/Science/HS%20Science/Earth%20Systems/Unit%205%20-%20Climate%20&amp;%20Weather/Concept%204%20-%20Earth's%20Oceans/Ocean%20Currents%20ppt.pptx?id=11408</a:t>
            </a:r>
            <a:endParaRPr lang="en-US" dirty="0"/>
          </a:p>
        </p:txBody>
      </p:sp>
      <p:sp>
        <p:nvSpPr>
          <p:cNvPr id="7" name="Rectangle 6"/>
          <p:cNvSpPr/>
          <p:nvPr/>
        </p:nvSpPr>
        <p:spPr>
          <a:xfrm>
            <a:off x="99752" y="3998113"/>
            <a:ext cx="8815647" cy="646331"/>
          </a:xfrm>
          <a:prstGeom prst="rect">
            <a:avLst/>
          </a:prstGeom>
        </p:spPr>
        <p:txBody>
          <a:bodyPr wrap="square">
            <a:spAutoFit/>
          </a:bodyPr>
          <a:lstStyle/>
          <a:p>
            <a:r>
              <a:rPr lang="en-US" dirty="0" smtClean="0"/>
              <a:t>http://www.atlantapublicschools.us/cms/lib/GA01000924/Centricity/Domain/2719/Ocean%20Currents.ppt</a:t>
            </a:r>
            <a:endParaRPr lang="en-US" dirty="0"/>
          </a:p>
        </p:txBody>
      </p:sp>
      <p:sp>
        <p:nvSpPr>
          <p:cNvPr id="8" name="TextBox 7"/>
          <p:cNvSpPr txBox="1"/>
          <p:nvPr/>
        </p:nvSpPr>
        <p:spPr>
          <a:xfrm>
            <a:off x="2743200" y="304800"/>
            <a:ext cx="2945037" cy="584775"/>
          </a:xfrm>
          <a:prstGeom prst="rect">
            <a:avLst/>
          </a:prstGeom>
          <a:noFill/>
        </p:spPr>
        <p:txBody>
          <a:bodyPr wrap="none" rtlCol="0">
            <a:spAutoFit/>
          </a:bodyPr>
          <a:lstStyle/>
          <a:p>
            <a:r>
              <a:rPr lang="en-US" sz="3200" b="1" dirty="0" smtClean="0">
                <a:latin typeface="Times New Roman" pitchFamily="18" charset="0"/>
                <a:cs typeface="Times New Roman" pitchFamily="18" charset="0"/>
              </a:rPr>
              <a:t>REFERENCES</a:t>
            </a:r>
            <a:endParaRPr lang="en-US" sz="3200" b="1" dirty="0">
              <a:latin typeface="Times New Roman" pitchFamily="18" charset="0"/>
              <a:cs typeface="Times New Roman" pitchFamily="18" charset="0"/>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p:cNvPicPr>
            <a:picLocks noChangeAspect="1" noChangeArrowheads="1"/>
          </p:cNvPicPr>
          <p:nvPr/>
        </p:nvPicPr>
        <p:blipFill>
          <a:blip r:embed="rId2"/>
          <a:srcRect/>
          <a:stretch>
            <a:fillRect/>
          </a:stretch>
        </p:blipFill>
        <p:spPr bwMode="auto">
          <a:xfrm rot="20529796">
            <a:off x="-185745" y="1976684"/>
            <a:ext cx="9356750" cy="2743200"/>
          </a:xfrm>
          <a:prstGeom prst="ellipse">
            <a:avLst/>
          </a:prstGeom>
          <a:ln w="63500" cap="rnd">
            <a:solidFill>
              <a:srgbClr val="333333"/>
            </a:solidFill>
          </a:ln>
          <a:effectLst>
            <a:outerShdw blurRad="381000" dist="292100" dir="5400000" sx="-80000" sy="-18000" rotWithShape="0">
              <a:srgbClr val="000000">
                <a:alpha val="22000"/>
              </a:srgbClr>
            </a:outerShdw>
          </a:effectLst>
          <a:scene3d>
            <a:camera prst="orthographicFront"/>
            <a:lightRig rig="contrasting" dir="t">
              <a:rot lat="0" lon="0" rev="3000000"/>
            </a:lightRig>
          </a:scene3d>
          <a:sp3d contourW="7620">
            <a:bevelT w="95250" h="31750"/>
            <a:contourClr>
              <a:srgbClr val="333333"/>
            </a:contourClr>
          </a:sp3d>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Major Ocean Currents</a:t>
            </a:r>
            <a:endParaRPr lang="en-US" dirty="0"/>
          </a:p>
        </p:txBody>
      </p:sp>
      <p:sp>
        <p:nvSpPr>
          <p:cNvPr id="3" name="Content Placeholder 2"/>
          <p:cNvSpPr>
            <a:spLocks noGrp="1"/>
          </p:cNvSpPr>
          <p:nvPr>
            <p:ph idx="1"/>
          </p:nvPr>
        </p:nvSpPr>
        <p:spPr>
          <a:xfrm>
            <a:off x="3733800" y="1752600"/>
            <a:ext cx="4800600" cy="5105400"/>
          </a:xfrm>
        </p:spPr>
        <p:txBody>
          <a:bodyPr>
            <a:normAutofit/>
          </a:bodyPr>
          <a:lstStyle/>
          <a:p>
            <a:r>
              <a:rPr lang="en-US" dirty="0" smtClean="0"/>
              <a:t>Surface currents extend to about 400 m below the surface, and they move as fast as 100 km/day.</a:t>
            </a:r>
          </a:p>
          <a:p>
            <a:pPr marL="0" indent="0">
              <a:buNone/>
            </a:pPr>
            <a:endParaRPr lang="en-US" sz="1100" dirty="0" smtClean="0"/>
          </a:p>
          <a:p>
            <a:r>
              <a:rPr lang="en-US" dirty="0" smtClean="0"/>
              <a:t>Earth’s major wind belts, called prevailing winds, influence the formation of ocean currents and the direction they move.</a:t>
            </a:r>
            <a:endParaRPr lang="en-US" dirty="0"/>
          </a:p>
        </p:txBody>
      </p:sp>
      <p:pic>
        <p:nvPicPr>
          <p:cNvPr id="2051" name="Picture 3" descr="C:\Documents and Settings\jistre\Local Settings\Temporary Internet Files\Content.IE5\RFES9XS9\MP900437226[1].jpg"/>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04800" y="2209800"/>
            <a:ext cx="3200400" cy="3468624"/>
          </a:xfrm>
          <a:prstGeom prst="rect">
            <a:avLst/>
          </a:prstGeom>
          <a:noFill/>
          <a:extLst>
            <a:ext uri="{909E8E84-426E-40DD-AFC4-6F175D3DCCD1}">
              <a14:hiddenFill xmlns="" xmlns:a14="http://schemas.microsoft.com/office/drawing/2010/main">
                <a:solidFill>
                  <a:srgbClr val="FFFFFF"/>
                </a:solidFill>
              </a14:hiddenFill>
            </a:ext>
          </a:extLst>
        </p:spPr>
      </p:pic>
    </p:spTree>
    <p:extLst>
      <p:ext uri="{BB962C8B-B14F-4D97-AF65-F5344CB8AC3E}">
        <p14:creationId xmlns="" xmlns:p14="http://schemas.microsoft.com/office/powerpoint/2010/main" val="314313953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Coriolis Effect</a:t>
            </a:r>
            <a:endParaRPr lang="en-US" dirty="0"/>
          </a:p>
        </p:txBody>
      </p:sp>
      <p:sp>
        <p:nvSpPr>
          <p:cNvPr id="3" name="Content Placeholder 2"/>
          <p:cNvSpPr>
            <a:spLocks noGrp="1"/>
          </p:cNvSpPr>
          <p:nvPr>
            <p:ph idx="1"/>
          </p:nvPr>
        </p:nvSpPr>
        <p:spPr>
          <a:xfrm>
            <a:off x="533400" y="5212080"/>
            <a:ext cx="8229600" cy="4389120"/>
          </a:xfrm>
        </p:spPr>
        <p:txBody>
          <a:bodyPr/>
          <a:lstStyle/>
          <a:p>
            <a:r>
              <a:rPr lang="en-US" dirty="0" smtClean="0"/>
              <a:t>The Coriolis effect also cases fluids to curve to the left in the southern hemisphere, in a counterclockwise direction.</a:t>
            </a:r>
            <a:endParaRPr lang="en-US" dirty="0"/>
          </a:p>
        </p:txBody>
      </p:sp>
      <p:sp>
        <p:nvSpPr>
          <p:cNvPr id="4" name="Content Placeholder 2"/>
          <p:cNvSpPr txBox="1">
            <a:spLocks/>
          </p:cNvSpPr>
          <p:nvPr/>
        </p:nvSpPr>
        <p:spPr>
          <a:xfrm>
            <a:off x="609600" y="1905000"/>
            <a:ext cx="5638800" cy="438912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dirty="0" smtClean="0"/>
              <a:t>The </a:t>
            </a:r>
            <a:r>
              <a:rPr lang="en-US" b="1" dirty="0" smtClean="0"/>
              <a:t>Coriolis Effect</a:t>
            </a:r>
            <a:r>
              <a:rPr lang="en-US" dirty="0" smtClean="0"/>
              <a:t> is the movement of wind and water to the right or left that is caused by Earth’s rotation.</a:t>
            </a:r>
          </a:p>
          <a:p>
            <a:r>
              <a:rPr lang="en-US" dirty="0" smtClean="0"/>
              <a:t>It causes fluids such as air and water to curve to the right in the Northern hemisphere, in a clockwise direction.</a:t>
            </a:r>
          </a:p>
        </p:txBody>
      </p:sp>
      <p:pic>
        <p:nvPicPr>
          <p:cNvPr id="205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6248400" y="1095375"/>
            <a:ext cx="2886075" cy="3170800"/>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9479571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Density Currents</a:t>
            </a:r>
            <a:endParaRPr lang="en-US" dirty="0"/>
          </a:p>
        </p:txBody>
      </p:sp>
      <p:sp>
        <p:nvSpPr>
          <p:cNvPr id="3" name="Content Placeholder 2"/>
          <p:cNvSpPr>
            <a:spLocks noGrp="1"/>
          </p:cNvSpPr>
          <p:nvPr>
            <p:ph idx="1"/>
          </p:nvPr>
        </p:nvSpPr>
        <p:spPr>
          <a:xfrm>
            <a:off x="76200" y="1935480"/>
            <a:ext cx="8229600" cy="1645920"/>
          </a:xfrm>
        </p:spPr>
        <p:txBody>
          <a:bodyPr/>
          <a:lstStyle/>
          <a:p>
            <a:r>
              <a:rPr lang="en-US" b="1" dirty="0" smtClean="0"/>
              <a:t>Density Currents</a:t>
            </a:r>
            <a:r>
              <a:rPr lang="en-US" dirty="0" smtClean="0"/>
              <a:t> are a type of vertical current that carries water from the surface to deeper parts of the ocean.</a:t>
            </a:r>
            <a:endParaRPr lang="en-US" b="1" dirty="0"/>
          </a:p>
        </p:txBody>
      </p:sp>
      <p:sp>
        <p:nvSpPr>
          <p:cNvPr id="4" name="Content Placeholder 2"/>
          <p:cNvSpPr txBox="1">
            <a:spLocks/>
          </p:cNvSpPr>
          <p:nvPr/>
        </p:nvSpPr>
        <p:spPr>
          <a:xfrm>
            <a:off x="76200" y="3276600"/>
            <a:ext cx="3505200" cy="335280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dirty="0" smtClean="0"/>
              <a:t>Density Currents are caused by changes in density rather than wind.</a:t>
            </a:r>
          </a:p>
          <a:p>
            <a:r>
              <a:rPr lang="en-US" dirty="0" smtClean="0"/>
              <a:t>Density currents circulate thermal energy, nutrients and gases.</a:t>
            </a:r>
            <a:endParaRPr lang="en-US" dirty="0"/>
          </a:p>
        </p:txBody>
      </p:sp>
      <p:pic>
        <p:nvPicPr>
          <p:cNvPr id="5122"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552825" y="3114675"/>
            <a:ext cx="5591175" cy="351472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68647615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Impacts of Weather and Climate</a:t>
            </a:r>
            <a:endParaRPr lang="en-US" dirty="0"/>
          </a:p>
        </p:txBody>
      </p:sp>
      <p:sp>
        <p:nvSpPr>
          <p:cNvPr id="3" name="Content Placeholder 2"/>
          <p:cNvSpPr>
            <a:spLocks noGrp="1"/>
          </p:cNvSpPr>
          <p:nvPr>
            <p:ph idx="1"/>
          </p:nvPr>
        </p:nvSpPr>
        <p:spPr>
          <a:xfrm>
            <a:off x="457200" y="1935480"/>
            <a:ext cx="3886200" cy="4389120"/>
          </a:xfrm>
        </p:spPr>
        <p:txBody>
          <a:bodyPr>
            <a:normAutofit fontScale="92500" lnSpcReduction="20000"/>
          </a:bodyPr>
          <a:lstStyle/>
          <a:p>
            <a:r>
              <a:rPr lang="en-US" dirty="0" smtClean="0"/>
              <a:t>Warm-water currents and cold-water currents affect weather and climate in different ways</a:t>
            </a:r>
          </a:p>
          <a:p>
            <a:r>
              <a:rPr lang="en-US" dirty="0" smtClean="0"/>
              <a:t>Regions near warm-water currents are often warmer and wetter than regions near cold-water currents</a:t>
            </a:r>
          </a:p>
        </p:txBody>
      </p:sp>
      <p:sp>
        <p:nvSpPr>
          <p:cNvPr id="4" name="Content Placeholder 2"/>
          <p:cNvSpPr txBox="1">
            <a:spLocks/>
          </p:cNvSpPr>
          <p:nvPr/>
        </p:nvSpPr>
        <p:spPr>
          <a:xfrm>
            <a:off x="228600" y="4663440"/>
            <a:ext cx="8229600" cy="438912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endParaRPr lang="en-US" dirty="0" smtClean="0"/>
          </a:p>
          <a:p>
            <a:pPr marL="0" indent="0">
              <a:buNone/>
            </a:pPr>
            <a:endParaRPr lang="en-US" dirty="0"/>
          </a:p>
        </p:txBody>
      </p:sp>
      <p:pic>
        <p:nvPicPr>
          <p:cNvPr id="6146"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4312508" y="1841980"/>
            <a:ext cx="4657725" cy="3720619"/>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Tree>
    <p:extLst>
      <p:ext uri="{BB962C8B-B14F-4D97-AF65-F5344CB8AC3E}">
        <p14:creationId xmlns="" xmlns:p14="http://schemas.microsoft.com/office/powerpoint/2010/main" val="426230025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Impacts on Weather and Climate</a:t>
            </a:r>
            <a:endParaRPr lang="en-US" dirty="0"/>
          </a:p>
        </p:txBody>
      </p:sp>
      <p:sp>
        <p:nvSpPr>
          <p:cNvPr id="3" name="Content Placeholder 2"/>
          <p:cNvSpPr>
            <a:spLocks noGrp="1"/>
          </p:cNvSpPr>
          <p:nvPr>
            <p:ph idx="1"/>
          </p:nvPr>
        </p:nvSpPr>
        <p:spPr>
          <a:xfrm>
            <a:off x="381000" y="1935480"/>
            <a:ext cx="8229600" cy="2103120"/>
          </a:xfrm>
        </p:spPr>
        <p:txBody>
          <a:bodyPr/>
          <a:lstStyle/>
          <a:p>
            <a:r>
              <a:rPr lang="en-US" dirty="0" smtClean="0"/>
              <a:t>The Gulf Stream is a warm-water current that affects coastal areas of the southwestern United States by transferring lots of thermal energy and moisture to the surrounding air.</a:t>
            </a:r>
            <a:endParaRPr lang="en-US" dirty="0"/>
          </a:p>
        </p:txBody>
      </p:sp>
      <p:pic>
        <p:nvPicPr>
          <p:cNvPr id="7170" name="Picture 2"/>
          <p:cNvPicPr>
            <a:picLocks noChangeAspect="1" noChangeArrowheads="1"/>
          </p:cNvPicPr>
          <p:nvPr/>
        </p:nvPicPr>
        <p:blipFill>
          <a:blip r:embed="rId2">
            <a:extLst>
              <a:ext uri="{28A0092B-C50C-407E-A947-70E740481C1C}">
                <a14:useLocalDpi xmlns="" xmlns:a14="http://schemas.microsoft.com/office/drawing/2010/main" val="0"/>
              </a:ext>
            </a:extLst>
          </a:blip>
          <a:srcRect/>
          <a:stretch>
            <a:fillRect/>
          </a:stretch>
        </p:blipFill>
        <p:spPr bwMode="auto">
          <a:xfrm>
            <a:off x="3886200" y="3352800"/>
            <a:ext cx="5038725" cy="2948655"/>
          </a:xfrm>
          <a:prstGeom prst="rect">
            <a:avLst/>
          </a:prstGeom>
          <a:noFill/>
          <a:ln>
            <a:noFill/>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 uri="{AF507438-7753-43E0-B8FC-AC1667EBCBE1}">
              <a14:hiddenEffects xmlns="" xmlns:a14="http://schemas.microsoft.com/office/drawing/2010/main">
                <a:effectLst>
                  <a:outerShdw dist="35921" dir="2700000" algn="ctr" rotWithShape="0">
                    <a:schemeClr val="bg2"/>
                  </a:outerShdw>
                </a:effectLst>
              </a14:hiddenEffects>
            </a:ext>
          </a:extLst>
        </p:spPr>
      </p:pic>
      <p:sp>
        <p:nvSpPr>
          <p:cNvPr id="5" name="Content Placeholder 2"/>
          <p:cNvSpPr txBox="1">
            <a:spLocks/>
          </p:cNvSpPr>
          <p:nvPr/>
        </p:nvSpPr>
        <p:spPr>
          <a:xfrm>
            <a:off x="381000" y="3916680"/>
            <a:ext cx="3505200" cy="2941320"/>
          </a:xfrm>
          <a:prstGeom prst="rect">
            <a:avLst/>
          </a:prstGeom>
        </p:spPr>
        <p:txBody>
          <a:bodyPr vert="horz">
            <a:normAutofit/>
          </a:bodyPr>
          <a:lst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a:lstStyle>
          <a:p>
            <a:r>
              <a:rPr lang="en-US" dirty="0" smtClean="0"/>
              <a:t>The cold California Current affects coastal areas of the southwestern United States.</a:t>
            </a:r>
            <a:endParaRPr lang="en-US" dirty="0"/>
          </a:p>
        </p:txBody>
      </p:sp>
    </p:spTree>
    <p:extLst>
      <p:ext uri="{BB962C8B-B14F-4D97-AF65-F5344CB8AC3E}">
        <p14:creationId xmlns="" xmlns:p14="http://schemas.microsoft.com/office/powerpoint/2010/main" val="1940135972"/>
      </p:ext>
    </p:extLst>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Metro">
      <a:dk1>
        <a:sysClr val="windowText" lastClr="000000"/>
      </a:dk1>
      <a:lt1>
        <a:sysClr val="window" lastClr="FFFFFF"/>
      </a:lt1>
      <a:dk2>
        <a:srgbClr val="4E5B6F"/>
      </a:dk2>
      <a:lt2>
        <a:srgbClr val="D6ECFF"/>
      </a:lt2>
      <a:accent1>
        <a:srgbClr val="7FD13B"/>
      </a:accent1>
      <a:accent2>
        <a:srgbClr val="EA157A"/>
      </a:accent2>
      <a:accent3>
        <a:srgbClr val="FEB80A"/>
      </a:accent3>
      <a:accent4>
        <a:srgbClr val="00ADDC"/>
      </a:accent4>
      <a:accent5>
        <a:srgbClr val="738AC8"/>
      </a:accent5>
      <a:accent6>
        <a:srgbClr val="1AB39F"/>
      </a:accent6>
      <a:hlink>
        <a:srgbClr val="EB8803"/>
      </a:hlink>
      <a:folHlink>
        <a:srgbClr val="5F7791"/>
      </a:folHlink>
    </a:clrScheme>
    <a:fontScheme name="Metro">
      <a:majorFont>
        <a:latin typeface="Consolas"/>
        <a:ea typeface=""/>
        <a:cs typeface=""/>
        <a:font script="Jpan" typeface="HG丸ｺﾞｼｯｸM-PRO"/>
        <a:font script="Hang" typeface="HY중고딕"/>
        <a:font script="Hans" typeface="华文楷体"/>
        <a:font script="Hant" typeface="新細明體"/>
        <a:font script="Arab" typeface="Tahoma"/>
        <a:font script="Hebr" typeface="Levenim MT"/>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orbel"/>
        <a:ea typeface=""/>
        <a:cs typeface=""/>
        <a:font script="Jpan" typeface="HGｺﾞｼｯｸM"/>
        <a:font script="Hang" typeface="맑은 고딕"/>
        <a:font script="Hans" typeface="宋体"/>
        <a:font script="Hant" typeface="新細明體"/>
        <a:font script="Arab" typeface="Tahoma"/>
        <a:font script="Hebr" typeface="Miriam"/>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Metro</Template>
  <TotalTime>663</TotalTime>
  <Words>1770</Words>
  <Application>Microsoft Office PowerPoint</Application>
  <PresentationFormat>On-screen Show (4:3)</PresentationFormat>
  <Paragraphs>197</Paragraphs>
  <Slides>41</Slides>
  <Notes>14</Notes>
  <HiddenSlides>0</HiddenSlides>
  <MMClips>0</MMClips>
  <ScaleCrop>false</ScaleCrop>
  <HeadingPairs>
    <vt:vector size="4" baseType="variant">
      <vt:variant>
        <vt:lpstr>Theme</vt:lpstr>
      </vt:variant>
      <vt:variant>
        <vt:i4>1</vt:i4>
      </vt:variant>
      <vt:variant>
        <vt:lpstr>Slide Titles</vt:lpstr>
      </vt:variant>
      <vt:variant>
        <vt:i4>41</vt:i4>
      </vt:variant>
    </vt:vector>
  </HeadingPairs>
  <TitlesOfParts>
    <vt:vector size="42" baseType="lpstr">
      <vt:lpstr>Metro</vt:lpstr>
      <vt:lpstr>Dr.PURNIMA SHUKLA</vt:lpstr>
      <vt:lpstr>Ocean Currents</vt:lpstr>
      <vt:lpstr>Vocabulary</vt:lpstr>
      <vt:lpstr>Major Ocean Currents</vt:lpstr>
      <vt:lpstr>Major Ocean Currents</vt:lpstr>
      <vt:lpstr>Coriolis Effect</vt:lpstr>
      <vt:lpstr>Density Currents</vt:lpstr>
      <vt:lpstr>Impacts of Weather and Climate</vt:lpstr>
      <vt:lpstr>Impacts on Weather and Climate</vt:lpstr>
      <vt:lpstr>Ocean Currents</vt:lpstr>
      <vt:lpstr>Ocean Currents</vt:lpstr>
      <vt:lpstr>Slide 12</vt:lpstr>
      <vt:lpstr>Slide 13</vt:lpstr>
      <vt:lpstr>Surface Current Link</vt:lpstr>
      <vt:lpstr>Surface Currents continued…</vt:lpstr>
      <vt:lpstr>Surface Currents continued…</vt:lpstr>
      <vt:lpstr>Surface Currents continued…</vt:lpstr>
      <vt:lpstr>Deep Currents</vt:lpstr>
      <vt:lpstr>Slide 19</vt:lpstr>
      <vt:lpstr>Deep Currents continued…</vt:lpstr>
      <vt:lpstr>Surface currents and climate</vt:lpstr>
      <vt:lpstr>Surface currents and climate</vt:lpstr>
      <vt:lpstr>Slide 23</vt:lpstr>
      <vt:lpstr>Tides</vt:lpstr>
      <vt:lpstr>What Causes Tides?</vt:lpstr>
      <vt:lpstr>Slide 26</vt:lpstr>
      <vt:lpstr>Slide 27</vt:lpstr>
      <vt:lpstr>Slide 28</vt:lpstr>
      <vt:lpstr>Slide 29</vt:lpstr>
      <vt:lpstr>Types of Tides</vt:lpstr>
      <vt:lpstr>Slide 31</vt:lpstr>
      <vt:lpstr>Spring vs. Neap Tides</vt:lpstr>
      <vt:lpstr>The monthly tidal cycle (29½ days)</vt:lpstr>
      <vt:lpstr>Distance bet. Moon &amp; Earth</vt:lpstr>
      <vt:lpstr>Slide 35</vt:lpstr>
      <vt:lpstr>Types of Tides Continued</vt:lpstr>
      <vt:lpstr>Slide 37</vt:lpstr>
      <vt:lpstr>Slide 38</vt:lpstr>
      <vt:lpstr>Importance of Tides</vt:lpstr>
      <vt:lpstr>Slide 40</vt:lpstr>
      <vt:lpstr>Slide 41</vt:lpstr>
    </vt:vector>
  </TitlesOfParts>
  <Company>Angleton ISD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AISD</dc:creator>
  <cp:lastModifiedBy>Purnima Shukla</cp:lastModifiedBy>
  <cp:revision>38</cp:revision>
  <dcterms:created xsi:type="dcterms:W3CDTF">2012-02-14T18:04:51Z</dcterms:created>
  <dcterms:modified xsi:type="dcterms:W3CDTF">2019-12-20T15:00:19Z</dcterms:modified>
</cp:coreProperties>
</file>